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1" r:id="rId2"/>
    <p:sldMasterId id="2147483669" r:id="rId3"/>
    <p:sldMasterId id="2147483671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24384000" cy="13716000"/>
  <p:notesSz cx="7010400" cy="9296400"/>
  <p:embeddedFontLst>
    <p:embeddedFont>
      <p:font typeface="Corbel" panose="020B05030202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91">
          <p15:clr>
            <a:srgbClr val="A4A3A4"/>
          </p15:clr>
        </p15:guide>
        <p15:guide id="2" orient="horz" pos="2162">
          <p15:clr>
            <a:srgbClr val="A4A3A4"/>
          </p15:clr>
        </p15:guide>
        <p15:guide id="3" pos="3840">
          <p15:clr>
            <a:srgbClr val="A4A3A4"/>
          </p15:clr>
        </p15:guide>
        <p15:guide id="4" orient="horz" pos="6483">
          <p15:clr>
            <a:srgbClr val="A4A3A4"/>
          </p15:clr>
        </p15:guide>
        <p15:guide id="5" orient="horz" pos="2163">
          <p15:clr>
            <a:srgbClr val="A4A3A4"/>
          </p15:clr>
        </p15:guide>
        <p15:guide id="6" pos="11520">
          <p15:clr>
            <a:srgbClr val="A4A3A4"/>
          </p15:clr>
        </p15:guide>
        <p15:guide id="7" pos="76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UubfsqBPpoiG8KSGFQRgri8Q/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7"/>
  </p:normalViewPr>
  <p:slideViewPr>
    <p:cSldViewPr snapToGrid="0">
      <p:cViewPr varScale="1">
        <p:scale>
          <a:sx n="51" d="100"/>
          <a:sy n="51" d="100"/>
        </p:scale>
        <p:origin x="1000" y="208"/>
      </p:cViewPr>
      <p:guideLst>
        <p:guide orient="horz" pos="4291"/>
        <p:guide orient="horz" pos="2162"/>
        <p:guide pos="3840"/>
        <p:guide orient="horz" pos="6483"/>
        <p:guide orient="horz" pos="2163"/>
        <p:guide pos="115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_Siren">
  <p:cSld name="Cover Page_Siren">
    <p:bg>
      <p:bgPr>
        <a:solidFill>
          <a:srgbClr val="1E393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6"/>
          <p:cNvPicPr preferRelativeResize="0"/>
          <p:nvPr/>
        </p:nvPicPr>
        <p:blipFill rotWithShape="1">
          <a:blip r:embed="rId2">
            <a:alphaModFix amt="10000"/>
          </a:blip>
          <a:srcRect l="21040" t="30421" r="42693" b="33853"/>
          <a:stretch/>
        </p:blipFill>
        <p:spPr>
          <a:xfrm>
            <a:off x="10460736" y="0"/>
            <a:ext cx="1392326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6"/>
          <p:cNvSpPr txBox="1">
            <a:spLocks noGrp="1"/>
          </p:cNvSpPr>
          <p:nvPr>
            <p:ph type="ctrTitle"/>
          </p:nvPr>
        </p:nvSpPr>
        <p:spPr>
          <a:xfrm>
            <a:off x="2492037" y="6936286"/>
            <a:ext cx="18288000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ial"/>
              <a:buNone/>
              <a:defRPr sz="7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6"/>
          <p:cNvSpPr txBox="1">
            <a:spLocks noGrp="1"/>
          </p:cNvSpPr>
          <p:nvPr>
            <p:ph type="subTitle" idx="1"/>
          </p:nvPr>
        </p:nvSpPr>
        <p:spPr>
          <a:xfrm>
            <a:off x="2492037" y="8200770"/>
            <a:ext cx="18288000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body" idx="2"/>
          </p:nvPr>
        </p:nvSpPr>
        <p:spPr>
          <a:xfrm>
            <a:off x="2492037" y="9644544"/>
            <a:ext cx="18288000" cy="41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headline 3-column">
  <p:cSld name="Content Pages | Cream | headline 3-column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7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7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47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47"/>
          <p:cNvSpPr txBox="1">
            <a:spLocks noGrp="1"/>
          </p:cNvSpPr>
          <p:nvPr>
            <p:ph type="body" idx="3"/>
          </p:nvPr>
        </p:nvSpPr>
        <p:spPr>
          <a:xfrm>
            <a:off x="2497735" y="6292314"/>
            <a:ext cx="589680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47"/>
          <p:cNvSpPr txBox="1">
            <a:spLocks noGrp="1"/>
          </p:cNvSpPr>
          <p:nvPr>
            <p:ph type="body" idx="4"/>
          </p:nvPr>
        </p:nvSpPr>
        <p:spPr>
          <a:xfrm>
            <a:off x="15951630" y="6292314"/>
            <a:ext cx="589680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body" idx="5"/>
          </p:nvPr>
        </p:nvSpPr>
        <p:spPr>
          <a:xfrm>
            <a:off x="9224683" y="6292314"/>
            <a:ext cx="589680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body" idx="6"/>
          </p:nvPr>
        </p:nvSpPr>
        <p:spPr>
          <a:xfrm>
            <a:off x="2497139" y="5653291"/>
            <a:ext cx="589680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body" idx="7"/>
          </p:nvPr>
        </p:nvSpPr>
        <p:spPr>
          <a:xfrm>
            <a:off x="9224683" y="5653291"/>
            <a:ext cx="589680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47"/>
          <p:cNvSpPr txBox="1">
            <a:spLocks noGrp="1"/>
          </p:cNvSpPr>
          <p:nvPr>
            <p:ph type="body" idx="8"/>
          </p:nvPr>
        </p:nvSpPr>
        <p:spPr>
          <a:xfrm>
            <a:off x="15951630" y="5653291"/>
            <a:ext cx="589680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blank">
  <p:cSld name="Content Pages | Cream | blank">
    <p:bg>
      <p:bgPr>
        <a:solidFill>
          <a:schemeClr val="dk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8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8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timeline">
  <p:cSld name="Content Pages | Cream | timeline">
    <p:bg>
      <p:bgPr>
        <a:solidFill>
          <a:schemeClr val="dk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9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49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49"/>
          <p:cNvSpPr txBox="1">
            <a:spLocks noGrp="1"/>
          </p:cNvSpPr>
          <p:nvPr>
            <p:ph type="body" idx="3"/>
          </p:nvPr>
        </p:nvSpPr>
        <p:spPr>
          <a:xfrm>
            <a:off x="2763676" y="3811239"/>
            <a:ext cx="4401822" cy="139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49"/>
          <p:cNvSpPr txBox="1">
            <a:spLocks noGrp="1"/>
          </p:cNvSpPr>
          <p:nvPr>
            <p:ph type="body" idx="4"/>
          </p:nvPr>
        </p:nvSpPr>
        <p:spPr>
          <a:xfrm>
            <a:off x="2763079" y="3172215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49"/>
          <p:cNvSpPr txBox="1">
            <a:spLocks noGrp="1"/>
          </p:cNvSpPr>
          <p:nvPr>
            <p:ph type="body" idx="5"/>
          </p:nvPr>
        </p:nvSpPr>
        <p:spPr>
          <a:xfrm>
            <a:off x="10101063" y="3811239"/>
            <a:ext cx="4401822" cy="139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body" idx="6"/>
          </p:nvPr>
        </p:nvSpPr>
        <p:spPr>
          <a:xfrm>
            <a:off x="10100466" y="3172215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body" idx="7"/>
          </p:nvPr>
        </p:nvSpPr>
        <p:spPr>
          <a:xfrm>
            <a:off x="17095902" y="9874108"/>
            <a:ext cx="4401822" cy="139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body" idx="8"/>
          </p:nvPr>
        </p:nvSpPr>
        <p:spPr>
          <a:xfrm>
            <a:off x="17095305" y="9235084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body" idx="9"/>
          </p:nvPr>
        </p:nvSpPr>
        <p:spPr>
          <a:xfrm>
            <a:off x="16847304" y="3172215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49"/>
          <p:cNvSpPr txBox="1">
            <a:spLocks noGrp="1"/>
          </p:cNvSpPr>
          <p:nvPr>
            <p:ph type="body" idx="13"/>
          </p:nvPr>
        </p:nvSpPr>
        <p:spPr>
          <a:xfrm>
            <a:off x="16847302" y="3796966"/>
            <a:ext cx="4401823" cy="14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49"/>
          <p:cNvSpPr txBox="1">
            <a:spLocks noGrp="1"/>
          </p:cNvSpPr>
          <p:nvPr>
            <p:ph type="body" idx="14"/>
          </p:nvPr>
        </p:nvSpPr>
        <p:spPr>
          <a:xfrm>
            <a:off x="4211394" y="9229479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49"/>
          <p:cNvSpPr txBox="1">
            <a:spLocks noGrp="1"/>
          </p:cNvSpPr>
          <p:nvPr>
            <p:ph type="body" idx="15"/>
          </p:nvPr>
        </p:nvSpPr>
        <p:spPr>
          <a:xfrm>
            <a:off x="4211392" y="9854230"/>
            <a:ext cx="4401823" cy="14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multi-images">
  <p:cSld name="Content Pages | Cream | multi-images"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0"/>
          <p:cNvSpPr txBox="1">
            <a:spLocks noGrp="1"/>
          </p:cNvSpPr>
          <p:nvPr>
            <p:ph type="body" idx="1"/>
          </p:nvPr>
        </p:nvSpPr>
        <p:spPr>
          <a:xfrm>
            <a:off x="2497733" y="5699639"/>
            <a:ext cx="6699715" cy="420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50"/>
          <p:cNvSpPr>
            <a:spLocks noGrp="1"/>
          </p:cNvSpPr>
          <p:nvPr>
            <p:ph type="pic" idx="2"/>
          </p:nvPr>
        </p:nvSpPr>
        <p:spPr>
          <a:xfrm>
            <a:off x="14787309" y="6434313"/>
            <a:ext cx="3795329" cy="401502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5" name="Google Shape;115;p50"/>
          <p:cNvSpPr>
            <a:spLocks noGrp="1"/>
          </p:cNvSpPr>
          <p:nvPr>
            <p:ph type="pic" idx="3"/>
          </p:nvPr>
        </p:nvSpPr>
        <p:spPr>
          <a:xfrm>
            <a:off x="18743488" y="6434313"/>
            <a:ext cx="3052824" cy="3474796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6" name="Google Shape;116;p50"/>
          <p:cNvSpPr>
            <a:spLocks noGrp="1"/>
          </p:cNvSpPr>
          <p:nvPr>
            <p:ph type="pic" idx="4"/>
          </p:nvPr>
        </p:nvSpPr>
        <p:spPr>
          <a:xfrm>
            <a:off x="10831728" y="6434313"/>
            <a:ext cx="3795329" cy="31948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7" name="Google Shape;117;p50"/>
          <p:cNvSpPr>
            <a:spLocks noGrp="1"/>
          </p:cNvSpPr>
          <p:nvPr>
            <p:ph type="pic" idx="5"/>
          </p:nvPr>
        </p:nvSpPr>
        <p:spPr>
          <a:xfrm>
            <a:off x="15186553" y="2537925"/>
            <a:ext cx="2996839" cy="373763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8" name="Google Shape;118;p50"/>
          <p:cNvSpPr>
            <a:spLocks noGrp="1"/>
          </p:cNvSpPr>
          <p:nvPr>
            <p:ph type="pic" idx="6"/>
          </p:nvPr>
        </p:nvSpPr>
        <p:spPr>
          <a:xfrm>
            <a:off x="18358959" y="3490597"/>
            <a:ext cx="3795329" cy="278496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9" name="Google Shape;119;p50"/>
          <p:cNvSpPr>
            <a:spLocks noGrp="1"/>
          </p:cNvSpPr>
          <p:nvPr>
            <p:ph type="pic" idx="7"/>
          </p:nvPr>
        </p:nvSpPr>
        <p:spPr>
          <a:xfrm>
            <a:off x="11439333" y="3080682"/>
            <a:ext cx="3586369" cy="31948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0" name="Google Shape;120;p50"/>
          <p:cNvSpPr txBox="1">
            <a:spLocks noGrp="1"/>
          </p:cNvSpPr>
          <p:nvPr>
            <p:ph type="body" idx="8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50"/>
          <p:cNvSpPr txBox="1">
            <a:spLocks noGrp="1"/>
          </p:cNvSpPr>
          <p:nvPr>
            <p:ph type="body" idx="9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50"/>
          <p:cNvSpPr txBox="1">
            <a:spLocks noGrp="1"/>
          </p:cNvSpPr>
          <p:nvPr>
            <p:ph type="body" idx="13"/>
          </p:nvPr>
        </p:nvSpPr>
        <p:spPr>
          <a:xfrm>
            <a:off x="2497139" y="4883078"/>
            <a:ext cx="6699716" cy="65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l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4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54"/>
          <p:cNvSpPr txBox="1">
            <a:spLocks noGrp="1"/>
          </p:cNvSpPr>
          <p:nvPr>
            <p:ph type="body" idx="2"/>
          </p:nvPr>
        </p:nvSpPr>
        <p:spPr>
          <a:xfrm>
            <a:off x="2497732" y="6333563"/>
            <a:ext cx="11946687" cy="350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73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54"/>
          <p:cNvSpPr txBox="1"/>
          <p:nvPr/>
        </p:nvSpPr>
        <p:spPr>
          <a:xfrm>
            <a:off x="2497733" y="4800426"/>
            <a:ext cx="12220074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3-image v2">
  <p:cSld name="Content Pages | Cream | 3-image v2">
    <p:bg>
      <p:bgPr>
        <a:solidFill>
          <a:schemeClr val="dk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5"/>
          <p:cNvSpPr txBox="1">
            <a:spLocks noGrp="1"/>
          </p:cNvSpPr>
          <p:nvPr>
            <p:ph type="body" idx="1"/>
          </p:nvPr>
        </p:nvSpPr>
        <p:spPr>
          <a:xfrm>
            <a:off x="2497139" y="10309412"/>
            <a:ext cx="5919414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55"/>
          <p:cNvSpPr>
            <a:spLocks noGrp="1"/>
          </p:cNvSpPr>
          <p:nvPr>
            <p:ph type="pic" idx="2"/>
          </p:nvPr>
        </p:nvSpPr>
        <p:spPr>
          <a:xfrm>
            <a:off x="2497138" y="4213407"/>
            <a:ext cx="5919415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0" name="Google Shape;130;p55"/>
          <p:cNvSpPr txBox="1">
            <a:spLocks noGrp="1"/>
          </p:cNvSpPr>
          <p:nvPr>
            <p:ph type="body" idx="3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55"/>
          <p:cNvSpPr txBox="1">
            <a:spLocks noGrp="1"/>
          </p:cNvSpPr>
          <p:nvPr>
            <p:ph type="body" idx="4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55"/>
          <p:cNvSpPr txBox="1">
            <a:spLocks noGrp="1"/>
          </p:cNvSpPr>
          <p:nvPr>
            <p:ph type="body" idx="5"/>
          </p:nvPr>
        </p:nvSpPr>
        <p:spPr>
          <a:xfrm>
            <a:off x="9221973" y="10309412"/>
            <a:ext cx="5919414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55"/>
          <p:cNvSpPr>
            <a:spLocks noGrp="1"/>
          </p:cNvSpPr>
          <p:nvPr>
            <p:ph type="pic" idx="6"/>
          </p:nvPr>
        </p:nvSpPr>
        <p:spPr>
          <a:xfrm>
            <a:off x="9221973" y="4213407"/>
            <a:ext cx="5919415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4" name="Google Shape;134;p55"/>
          <p:cNvSpPr txBox="1">
            <a:spLocks noGrp="1"/>
          </p:cNvSpPr>
          <p:nvPr>
            <p:ph type="body" idx="7"/>
          </p:nvPr>
        </p:nvSpPr>
        <p:spPr>
          <a:xfrm>
            <a:off x="15946807" y="10309412"/>
            <a:ext cx="5919414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55"/>
          <p:cNvSpPr>
            <a:spLocks noGrp="1"/>
          </p:cNvSpPr>
          <p:nvPr>
            <p:ph type="pic" idx="8"/>
          </p:nvPr>
        </p:nvSpPr>
        <p:spPr>
          <a:xfrm>
            <a:off x="15946807" y="4213407"/>
            <a:ext cx="5919415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6" name="Google Shape;136;p55"/>
          <p:cNvSpPr txBox="1">
            <a:spLocks noGrp="1"/>
          </p:cNvSpPr>
          <p:nvPr>
            <p:ph type="body" idx="9"/>
          </p:nvPr>
        </p:nvSpPr>
        <p:spPr>
          <a:xfrm>
            <a:off x="2497139" y="3119814"/>
            <a:ext cx="6699716" cy="65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5-image">
  <p:cSld name="Content Pages | Cream | 5-image">
    <p:bg>
      <p:bgPr>
        <a:solidFill>
          <a:schemeClr val="dk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6"/>
          <p:cNvSpPr txBox="1">
            <a:spLocks noGrp="1"/>
          </p:cNvSpPr>
          <p:nvPr>
            <p:ph type="body" idx="1"/>
          </p:nvPr>
        </p:nvSpPr>
        <p:spPr>
          <a:xfrm>
            <a:off x="2497139" y="10309412"/>
            <a:ext cx="3624657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56"/>
          <p:cNvSpPr>
            <a:spLocks noGrp="1"/>
          </p:cNvSpPr>
          <p:nvPr>
            <p:ph type="pic" idx="2"/>
          </p:nvPr>
        </p:nvSpPr>
        <p:spPr>
          <a:xfrm>
            <a:off x="2497138" y="4213407"/>
            <a:ext cx="3624657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0" name="Google Shape;140;p56"/>
          <p:cNvSpPr txBox="1">
            <a:spLocks noGrp="1"/>
          </p:cNvSpPr>
          <p:nvPr>
            <p:ph type="body" idx="3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56"/>
          <p:cNvSpPr txBox="1">
            <a:spLocks noGrp="1"/>
          </p:cNvSpPr>
          <p:nvPr>
            <p:ph type="body" idx="4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56"/>
          <p:cNvSpPr txBox="1">
            <a:spLocks noGrp="1"/>
          </p:cNvSpPr>
          <p:nvPr>
            <p:ph type="body" idx="5"/>
          </p:nvPr>
        </p:nvSpPr>
        <p:spPr>
          <a:xfrm>
            <a:off x="6433245" y="10309412"/>
            <a:ext cx="3624657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56"/>
          <p:cNvSpPr>
            <a:spLocks noGrp="1"/>
          </p:cNvSpPr>
          <p:nvPr>
            <p:ph type="pic" idx="6"/>
          </p:nvPr>
        </p:nvSpPr>
        <p:spPr>
          <a:xfrm>
            <a:off x="10369352" y="4213407"/>
            <a:ext cx="3624657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4" name="Google Shape;144;p56"/>
          <p:cNvSpPr txBox="1">
            <a:spLocks noGrp="1"/>
          </p:cNvSpPr>
          <p:nvPr>
            <p:ph type="body" idx="7"/>
          </p:nvPr>
        </p:nvSpPr>
        <p:spPr>
          <a:xfrm>
            <a:off x="10379671" y="10309412"/>
            <a:ext cx="3624657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56"/>
          <p:cNvSpPr>
            <a:spLocks noGrp="1"/>
          </p:cNvSpPr>
          <p:nvPr>
            <p:ph type="pic" idx="8"/>
          </p:nvPr>
        </p:nvSpPr>
        <p:spPr>
          <a:xfrm>
            <a:off x="14305459" y="4213407"/>
            <a:ext cx="3624657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6" name="Google Shape;146;p56"/>
          <p:cNvSpPr txBox="1">
            <a:spLocks noGrp="1"/>
          </p:cNvSpPr>
          <p:nvPr>
            <p:ph type="body" idx="9"/>
          </p:nvPr>
        </p:nvSpPr>
        <p:spPr>
          <a:xfrm>
            <a:off x="2497139" y="3119814"/>
            <a:ext cx="6699716" cy="65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56"/>
          <p:cNvSpPr>
            <a:spLocks noGrp="1"/>
          </p:cNvSpPr>
          <p:nvPr>
            <p:ph type="pic" idx="13"/>
          </p:nvPr>
        </p:nvSpPr>
        <p:spPr>
          <a:xfrm>
            <a:off x="6433245" y="4213407"/>
            <a:ext cx="3624657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8" name="Google Shape;148;p56"/>
          <p:cNvSpPr>
            <a:spLocks noGrp="1"/>
          </p:cNvSpPr>
          <p:nvPr>
            <p:ph type="pic" idx="14"/>
          </p:nvPr>
        </p:nvSpPr>
        <p:spPr>
          <a:xfrm>
            <a:off x="18241564" y="4213407"/>
            <a:ext cx="3624657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9" name="Google Shape;149;p56"/>
          <p:cNvSpPr txBox="1">
            <a:spLocks noGrp="1"/>
          </p:cNvSpPr>
          <p:nvPr>
            <p:ph type="body" idx="15"/>
          </p:nvPr>
        </p:nvSpPr>
        <p:spPr>
          <a:xfrm>
            <a:off x="14305459" y="10309412"/>
            <a:ext cx="3624657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56"/>
          <p:cNvSpPr txBox="1">
            <a:spLocks noGrp="1"/>
          </p:cNvSpPr>
          <p:nvPr>
            <p:ph type="body" idx="16"/>
          </p:nvPr>
        </p:nvSpPr>
        <p:spPr>
          <a:xfrm>
            <a:off x="18241564" y="10309412"/>
            <a:ext cx="3624657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statement text">
  <p:cSld name="Content Pages | Cream | statement text">
    <p:bg>
      <p:bgPr>
        <a:solidFill>
          <a:schemeClr val="dk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7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57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57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332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57"/>
          <p:cNvSpPr txBox="1">
            <a:spLocks noGrp="1"/>
          </p:cNvSpPr>
          <p:nvPr>
            <p:ph type="body" idx="3"/>
          </p:nvPr>
        </p:nvSpPr>
        <p:spPr>
          <a:xfrm>
            <a:off x="2497733" y="8056697"/>
            <a:ext cx="14140762" cy="225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1-chart">
  <p:cSld name="Content Pages | Cream | 1-char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8"/>
          <p:cNvSpPr txBox="1">
            <a:spLocks noGrp="1"/>
          </p:cNvSpPr>
          <p:nvPr>
            <p:ph type="body" idx="1"/>
          </p:nvPr>
        </p:nvSpPr>
        <p:spPr>
          <a:xfrm>
            <a:off x="2497733" y="5699639"/>
            <a:ext cx="7576165" cy="420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58"/>
          <p:cNvSpPr txBox="1">
            <a:spLocks noGrp="1"/>
          </p:cNvSpPr>
          <p:nvPr>
            <p:ph type="body" idx="2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58"/>
          <p:cNvSpPr txBox="1">
            <a:spLocks noGrp="1"/>
          </p:cNvSpPr>
          <p:nvPr>
            <p:ph type="body" idx="3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58"/>
          <p:cNvSpPr txBox="1">
            <a:spLocks noGrp="1"/>
          </p:cNvSpPr>
          <p:nvPr>
            <p:ph type="body" idx="4"/>
          </p:nvPr>
        </p:nvSpPr>
        <p:spPr>
          <a:xfrm>
            <a:off x="2497139" y="4883078"/>
            <a:ext cx="7576166" cy="65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58"/>
          <p:cNvSpPr>
            <a:spLocks noGrp="1"/>
          </p:cNvSpPr>
          <p:nvPr>
            <p:ph type="chart" idx="5"/>
          </p:nvPr>
        </p:nvSpPr>
        <p:spPr>
          <a:xfrm>
            <a:off x="12192000" y="1970612"/>
            <a:ext cx="8792705" cy="1005374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28" b="-28"/>
            </a:stretch>
          </a:blip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3-chart">
  <p:cSld name="Content Pages | Cream | 3-chart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9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59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59"/>
          <p:cNvSpPr txBox="1">
            <a:spLocks noGrp="1"/>
          </p:cNvSpPr>
          <p:nvPr>
            <p:ph type="body" idx="3"/>
          </p:nvPr>
        </p:nvSpPr>
        <p:spPr>
          <a:xfrm>
            <a:off x="2497139" y="3119814"/>
            <a:ext cx="6699716" cy="65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59"/>
          <p:cNvSpPr>
            <a:spLocks noGrp="1"/>
          </p:cNvSpPr>
          <p:nvPr>
            <p:ph type="chart" idx="4"/>
          </p:nvPr>
        </p:nvSpPr>
        <p:spPr>
          <a:xfrm>
            <a:off x="2507178" y="4138047"/>
            <a:ext cx="5204876" cy="59513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28" b="-28"/>
            </a:stretch>
          </a:blip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59"/>
          <p:cNvSpPr txBox="1">
            <a:spLocks noGrp="1"/>
          </p:cNvSpPr>
          <p:nvPr>
            <p:ph type="body" idx="5"/>
          </p:nvPr>
        </p:nvSpPr>
        <p:spPr>
          <a:xfrm>
            <a:off x="2497139" y="10309412"/>
            <a:ext cx="5202278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59"/>
          <p:cNvSpPr txBox="1">
            <a:spLocks noGrp="1"/>
          </p:cNvSpPr>
          <p:nvPr>
            <p:ph type="body" idx="6"/>
          </p:nvPr>
        </p:nvSpPr>
        <p:spPr>
          <a:xfrm>
            <a:off x="9221973" y="10309412"/>
            <a:ext cx="5202278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59"/>
          <p:cNvSpPr txBox="1">
            <a:spLocks noGrp="1"/>
          </p:cNvSpPr>
          <p:nvPr>
            <p:ph type="body" idx="7"/>
          </p:nvPr>
        </p:nvSpPr>
        <p:spPr>
          <a:xfrm>
            <a:off x="15946807" y="10309412"/>
            <a:ext cx="5202278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59"/>
          <p:cNvSpPr>
            <a:spLocks noGrp="1"/>
          </p:cNvSpPr>
          <p:nvPr>
            <p:ph type="chart" idx="8"/>
          </p:nvPr>
        </p:nvSpPr>
        <p:spPr>
          <a:xfrm>
            <a:off x="9233442" y="4138047"/>
            <a:ext cx="5204876" cy="59513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28" b="-28"/>
            </a:stretch>
          </a:blip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59"/>
          <p:cNvSpPr>
            <a:spLocks noGrp="1"/>
          </p:cNvSpPr>
          <p:nvPr>
            <p:ph type="chart" idx="9"/>
          </p:nvPr>
        </p:nvSpPr>
        <p:spPr>
          <a:xfrm>
            <a:off x="15944209" y="4138047"/>
            <a:ext cx="5204876" cy="59513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28" b="-28"/>
            </a:stretch>
          </a:blip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_Image">
  <p:cSld name="Cover Page_Image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>
            <a:spLocks noGrp="1"/>
          </p:cNvSpPr>
          <p:nvPr>
            <p:ph type="pic" idx="2"/>
          </p:nvPr>
        </p:nvSpPr>
        <p:spPr>
          <a:xfrm>
            <a:off x="14949488" y="0"/>
            <a:ext cx="9434512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9" name="Google Shape;19;p53"/>
          <p:cNvSpPr txBox="1">
            <a:spLocks noGrp="1"/>
          </p:cNvSpPr>
          <p:nvPr>
            <p:ph type="ctrTitle"/>
          </p:nvPr>
        </p:nvSpPr>
        <p:spPr>
          <a:xfrm>
            <a:off x="2492037" y="6936286"/>
            <a:ext cx="10309563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ial"/>
              <a:buNone/>
              <a:defRPr sz="7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53"/>
          <p:cNvSpPr txBox="1">
            <a:spLocks noGrp="1"/>
          </p:cNvSpPr>
          <p:nvPr>
            <p:ph type="subTitle" idx="1"/>
          </p:nvPr>
        </p:nvSpPr>
        <p:spPr>
          <a:xfrm>
            <a:off x="2492037" y="8200770"/>
            <a:ext cx="10309563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body" idx="3"/>
          </p:nvPr>
        </p:nvSpPr>
        <p:spPr>
          <a:xfrm>
            <a:off x="2492037" y="9644544"/>
            <a:ext cx="10309563" cy="41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_1">
  <p:cSld name="Section Divider_1">
    <p:bg>
      <p:bgPr>
        <a:solidFill>
          <a:schemeClr val="accent4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>
            <a:spLocks noGrp="1"/>
          </p:cNvSpPr>
          <p:nvPr>
            <p:ph type="ctrTitle"/>
          </p:nvPr>
        </p:nvSpPr>
        <p:spPr>
          <a:xfrm>
            <a:off x="2497733" y="5749373"/>
            <a:ext cx="12220074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41"/>
          <p:cNvSpPr txBox="1">
            <a:spLocks noGrp="1"/>
          </p:cNvSpPr>
          <p:nvPr>
            <p:ph type="body" idx="1"/>
          </p:nvPr>
        </p:nvSpPr>
        <p:spPr>
          <a:xfrm>
            <a:off x="2497733" y="7349748"/>
            <a:ext cx="12220074" cy="298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41"/>
          <p:cNvSpPr txBox="1">
            <a:spLocks noGrp="1"/>
          </p:cNvSpPr>
          <p:nvPr>
            <p:ph type="body" idx="2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_1">
  <p:cSld name="Thank You_1">
    <p:bg>
      <p:bgPr>
        <a:solidFill>
          <a:schemeClr val="accent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2"/>
          </p:nvPr>
        </p:nvSpPr>
        <p:spPr>
          <a:xfrm>
            <a:off x="2497733" y="6333563"/>
            <a:ext cx="7015544" cy="350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body" idx="3"/>
          </p:nvPr>
        </p:nvSpPr>
        <p:spPr>
          <a:xfrm>
            <a:off x="9650188" y="6333563"/>
            <a:ext cx="5982878" cy="350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8"/>
          <p:cNvSpPr txBox="1"/>
          <p:nvPr/>
        </p:nvSpPr>
        <p:spPr>
          <a:xfrm>
            <a:off x="2497733" y="4800426"/>
            <a:ext cx="12220074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headline 1-column">
  <p:cSld name="Content Pages | Cream | headline 1-column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body" idx="3"/>
          </p:nvPr>
        </p:nvSpPr>
        <p:spPr>
          <a:xfrm>
            <a:off x="2497733" y="5578143"/>
            <a:ext cx="14140762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1-image">
  <p:cSld name="Content Pages | Cream | 1-image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2"/>
          <p:cNvSpPr>
            <a:spLocks noGrp="1"/>
          </p:cNvSpPr>
          <p:nvPr>
            <p:ph type="pic" idx="2"/>
          </p:nvPr>
        </p:nvSpPr>
        <p:spPr>
          <a:xfrm>
            <a:off x="2497139" y="1890793"/>
            <a:ext cx="9139047" cy="1032187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9" name="Google Shape;39;p42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2"/>
          <p:cNvSpPr txBox="1">
            <a:spLocks noGrp="1"/>
          </p:cNvSpPr>
          <p:nvPr>
            <p:ph type="body" idx="3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2"/>
          <p:cNvSpPr txBox="1">
            <a:spLocks noGrp="1"/>
          </p:cNvSpPr>
          <p:nvPr>
            <p:ph type="body" idx="4"/>
          </p:nvPr>
        </p:nvSpPr>
        <p:spPr>
          <a:xfrm>
            <a:off x="12879093" y="5699639"/>
            <a:ext cx="9139048" cy="420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5"/>
          </p:nvPr>
        </p:nvSpPr>
        <p:spPr>
          <a:xfrm>
            <a:off x="12878498" y="4883078"/>
            <a:ext cx="9139050" cy="65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3-image v1">
  <p:cSld name="Content Pages | Cream | 3-image v1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 txBox="1">
            <a:spLocks noGrp="1"/>
          </p:cNvSpPr>
          <p:nvPr>
            <p:ph type="body" idx="1"/>
          </p:nvPr>
        </p:nvSpPr>
        <p:spPr>
          <a:xfrm>
            <a:off x="2497139" y="9572668"/>
            <a:ext cx="5919414" cy="204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43"/>
          <p:cNvSpPr>
            <a:spLocks noGrp="1"/>
          </p:cNvSpPr>
          <p:nvPr>
            <p:ph type="pic" idx="2"/>
          </p:nvPr>
        </p:nvSpPr>
        <p:spPr>
          <a:xfrm>
            <a:off x="2497138" y="4213407"/>
            <a:ext cx="5919415" cy="447989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6" name="Google Shape;46;p43"/>
          <p:cNvSpPr txBox="1">
            <a:spLocks noGrp="1"/>
          </p:cNvSpPr>
          <p:nvPr>
            <p:ph type="body" idx="3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body" idx="4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43"/>
          <p:cNvSpPr txBox="1">
            <a:spLocks noGrp="1"/>
          </p:cNvSpPr>
          <p:nvPr>
            <p:ph type="body" idx="5"/>
          </p:nvPr>
        </p:nvSpPr>
        <p:spPr>
          <a:xfrm>
            <a:off x="2497139" y="8982631"/>
            <a:ext cx="5919414" cy="5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43"/>
          <p:cNvSpPr txBox="1">
            <a:spLocks noGrp="1"/>
          </p:cNvSpPr>
          <p:nvPr>
            <p:ph type="body" idx="6"/>
          </p:nvPr>
        </p:nvSpPr>
        <p:spPr>
          <a:xfrm>
            <a:off x="9221973" y="9572668"/>
            <a:ext cx="5919414" cy="204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43"/>
          <p:cNvSpPr>
            <a:spLocks noGrp="1"/>
          </p:cNvSpPr>
          <p:nvPr>
            <p:ph type="pic" idx="7"/>
          </p:nvPr>
        </p:nvSpPr>
        <p:spPr>
          <a:xfrm>
            <a:off x="9221973" y="4213407"/>
            <a:ext cx="5919415" cy="447989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1" name="Google Shape;51;p43"/>
          <p:cNvSpPr txBox="1">
            <a:spLocks noGrp="1"/>
          </p:cNvSpPr>
          <p:nvPr>
            <p:ph type="body" idx="8"/>
          </p:nvPr>
        </p:nvSpPr>
        <p:spPr>
          <a:xfrm>
            <a:off x="9221973" y="8982631"/>
            <a:ext cx="5919414" cy="5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body" idx="9"/>
          </p:nvPr>
        </p:nvSpPr>
        <p:spPr>
          <a:xfrm>
            <a:off x="15946807" y="9572668"/>
            <a:ext cx="5919414" cy="204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3"/>
          <p:cNvSpPr>
            <a:spLocks noGrp="1"/>
          </p:cNvSpPr>
          <p:nvPr>
            <p:ph type="pic" idx="13"/>
          </p:nvPr>
        </p:nvSpPr>
        <p:spPr>
          <a:xfrm>
            <a:off x="15946807" y="4213407"/>
            <a:ext cx="5919415" cy="447989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4" name="Google Shape;54;p43"/>
          <p:cNvSpPr txBox="1">
            <a:spLocks noGrp="1"/>
          </p:cNvSpPr>
          <p:nvPr>
            <p:ph type="body" idx="14"/>
          </p:nvPr>
        </p:nvSpPr>
        <p:spPr>
          <a:xfrm>
            <a:off x="15946807" y="8982631"/>
            <a:ext cx="5919414" cy="5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15"/>
          </p:nvPr>
        </p:nvSpPr>
        <p:spPr>
          <a:xfrm>
            <a:off x="2497139" y="3119814"/>
            <a:ext cx="6699716" cy="65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4-image">
  <p:cSld name="Content Pages | Cream | 4-image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4"/>
          <p:cNvSpPr txBox="1">
            <a:spLocks noGrp="1"/>
          </p:cNvSpPr>
          <p:nvPr>
            <p:ph type="body" idx="1"/>
          </p:nvPr>
        </p:nvSpPr>
        <p:spPr>
          <a:xfrm>
            <a:off x="2497139" y="10309412"/>
            <a:ext cx="4413238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44"/>
          <p:cNvSpPr>
            <a:spLocks noGrp="1"/>
          </p:cNvSpPr>
          <p:nvPr>
            <p:ph type="pic" idx="2"/>
          </p:nvPr>
        </p:nvSpPr>
        <p:spPr>
          <a:xfrm>
            <a:off x="2497138" y="4213407"/>
            <a:ext cx="4413238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9" name="Google Shape;59;p44"/>
          <p:cNvSpPr txBox="1">
            <a:spLocks noGrp="1"/>
          </p:cNvSpPr>
          <p:nvPr>
            <p:ph type="body" idx="3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4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5"/>
          </p:nvPr>
        </p:nvSpPr>
        <p:spPr>
          <a:xfrm>
            <a:off x="7489300" y="10309412"/>
            <a:ext cx="4413238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4"/>
          <p:cNvSpPr>
            <a:spLocks noGrp="1"/>
          </p:cNvSpPr>
          <p:nvPr>
            <p:ph type="pic" idx="6"/>
          </p:nvPr>
        </p:nvSpPr>
        <p:spPr>
          <a:xfrm>
            <a:off x="12481462" y="4213407"/>
            <a:ext cx="4413238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3" name="Google Shape;63;p44"/>
          <p:cNvSpPr txBox="1">
            <a:spLocks noGrp="1"/>
          </p:cNvSpPr>
          <p:nvPr>
            <p:ph type="body" idx="7"/>
          </p:nvPr>
        </p:nvSpPr>
        <p:spPr>
          <a:xfrm>
            <a:off x="12481462" y="10309412"/>
            <a:ext cx="4413238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44"/>
          <p:cNvSpPr>
            <a:spLocks noGrp="1"/>
          </p:cNvSpPr>
          <p:nvPr>
            <p:ph type="pic" idx="8"/>
          </p:nvPr>
        </p:nvSpPr>
        <p:spPr>
          <a:xfrm>
            <a:off x="17473624" y="4213407"/>
            <a:ext cx="4413238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5" name="Google Shape;65;p44"/>
          <p:cNvSpPr txBox="1">
            <a:spLocks noGrp="1"/>
          </p:cNvSpPr>
          <p:nvPr>
            <p:ph type="body" idx="9"/>
          </p:nvPr>
        </p:nvSpPr>
        <p:spPr>
          <a:xfrm>
            <a:off x="2497139" y="3119814"/>
            <a:ext cx="6699716" cy="65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44"/>
          <p:cNvSpPr>
            <a:spLocks noGrp="1"/>
          </p:cNvSpPr>
          <p:nvPr>
            <p:ph type="pic" idx="13"/>
          </p:nvPr>
        </p:nvSpPr>
        <p:spPr>
          <a:xfrm>
            <a:off x="7489300" y="4213407"/>
            <a:ext cx="4413238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7" name="Google Shape;67;p44"/>
          <p:cNvSpPr txBox="1">
            <a:spLocks noGrp="1"/>
          </p:cNvSpPr>
          <p:nvPr>
            <p:ph type="body" idx="14"/>
          </p:nvPr>
        </p:nvSpPr>
        <p:spPr>
          <a:xfrm>
            <a:off x="17473624" y="10309412"/>
            <a:ext cx="4413238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headline 2-column">
  <p:cSld name="Content Pages | Cream | headline 2-column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45"/>
          <p:cNvSpPr txBox="1">
            <a:spLocks noGrp="1"/>
          </p:cNvSpPr>
          <p:nvPr>
            <p:ph type="body" idx="3"/>
          </p:nvPr>
        </p:nvSpPr>
        <p:spPr>
          <a:xfrm>
            <a:off x="2497734" y="5578143"/>
            <a:ext cx="9317749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body" idx="4"/>
          </p:nvPr>
        </p:nvSpPr>
        <p:spPr>
          <a:xfrm>
            <a:off x="12561679" y="5578143"/>
            <a:ext cx="9317749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s | Cream | headline 4-column">
  <p:cSld name="Content Pages | Cream | headline 4-column">
    <p:bg>
      <p:bgPr>
        <a:solidFill>
          <a:schemeClr val="dk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46"/>
          <p:cNvSpPr txBox="1">
            <a:spLocks noGrp="1"/>
          </p:cNvSpPr>
          <p:nvPr>
            <p:ph type="body" idx="3"/>
          </p:nvPr>
        </p:nvSpPr>
        <p:spPr>
          <a:xfrm>
            <a:off x="24977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4"/>
          </p:nvPr>
        </p:nvSpPr>
        <p:spPr>
          <a:xfrm>
            <a:off x="174506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5"/>
          </p:nvPr>
        </p:nvSpPr>
        <p:spPr>
          <a:xfrm>
            <a:off x="74820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6"/>
          </p:nvPr>
        </p:nvSpPr>
        <p:spPr>
          <a:xfrm>
            <a:off x="124663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6"/>
          <p:cNvSpPr txBox="1">
            <a:spLocks noGrp="1"/>
          </p:cNvSpPr>
          <p:nvPr>
            <p:ph type="body" idx="7"/>
          </p:nvPr>
        </p:nvSpPr>
        <p:spPr>
          <a:xfrm>
            <a:off x="2497139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body" idx="8"/>
          </p:nvPr>
        </p:nvSpPr>
        <p:spPr>
          <a:xfrm>
            <a:off x="7482036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46"/>
          <p:cNvSpPr txBox="1">
            <a:spLocks noGrp="1"/>
          </p:cNvSpPr>
          <p:nvPr>
            <p:ph type="body" idx="9"/>
          </p:nvPr>
        </p:nvSpPr>
        <p:spPr>
          <a:xfrm>
            <a:off x="12466336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46"/>
          <p:cNvSpPr txBox="1">
            <a:spLocks noGrp="1"/>
          </p:cNvSpPr>
          <p:nvPr>
            <p:ph type="body" idx="13"/>
          </p:nvPr>
        </p:nvSpPr>
        <p:spPr>
          <a:xfrm>
            <a:off x="17450636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5" descr="https://lh6.googleusercontent.com/vknm0Kzez2Tjg6sPPtRymYJO71lnO-ia7IdvTMswVQG3Dm-Ei5GMur0bmf2y4uoPEokSZHONra9ajph74Lh9Z80X5z2dUjEVnhwFAjbPIv1uwhuDjBNWtDPJq1WdvbxISek8q3L1K8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2036" y="4288661"/>
            <a:ext cx="1814773" cy="185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5"/>
          <p:cNvSpPr txBox="1"/>
          <p:nvPr/>
        </p:nvSpPr>
        <p:spPr>
          <a:xfrm>
            <a:off x="15221976" y="13156369"/>
            <a:ext cx="8229600" cy="2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2024 Starbucks Corporation. CONFIDENTIAL / FOR INTERNAL USE ONLY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7"/>
          <p:cNvPicPr preferRelativeResize="0"/>
          <p:nvPr/>
        </p:nvPicPr>
        <p:blipFill rotWithShape="1">
          <a:blip r:embed="rId19">
            <a:alphaModFix/>
          </a:blip>
          <a:srcRect t="9" b="19"/>
          <a:stretch/>
        </p:blipFill>
        <p:spPr>
          <a:xfrm>
            <a:off x="21527145" y="12816695"/>
            <a:ext cx="1846201" cy="18149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7"/>
          <p:cNvSpPr txBox="1"/>
          <p:nvPr/>
        </p:nvSpPr>
        <p:spPr>
          <a:xfrm>
            <a:off x="1088410" y="12746905"/>
            <a:ext cx="572439" cy="2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5" name="Google Shape;25;p37"/>
          <p:cNvSpPr txBox="1"/>
          <p:nvPr/>
        </p:nvSpPr>
        <p:spPr>
          <a:xfrm>
            <a:off x="1558212" y="12802888"/>
            <a:ext cx="270588" cy="2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/>
          </a:p>
        </p:txBody>
      </p:sp>
      <p:sp>
        <p:nvSpPr>
          <p:cNvPr id="26" name="Google Shape;26;p37"/>
          <p:cNvSpPr txBox="1"/>
          <p:nvPr/>
        </p:nvSpPr>
        <p:spPr>
          <a:xfrm>
            <a:off x="15221976" y="13156369"/>
            <a:ext cx="8229600" cy="2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Starbucks Corporation. CONFIDENTIAL / FOR INTERNAL USE ONLY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27137" y="12816695"/>
            <a:ext cx="1846209" cy="181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0"/>
          <p:cNvSpPr txBox="1"/>
          <p:nvPr/>
        </p:nvSpPr>
        <p:spPr>
          <a:xfrm>
            <a:off x="1088410" y="12746905"/>
            <a:ext cx="572439" cy="2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5" name="Google Shape;175;p40"/>
          <p:cNvSpPr txBox="1"/>
          <p:nvPr/>
        </p:nvSpPr>
        <p:spPr>
          <a:xfrm>
            <a:off x="1558212" y="12802888"/>
            <a:ext cx="270588" cy="2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/>
          </a:p>
        </p:txBody>
      </p:sp>
      <p:sp>
        <p:nvSpPr>
          <p:cNvPr id="176" name="Google Shape;176;p40"/>
          <p:cNvSpPr txBox="1"/>
          <p:nvPr/>
        </p:nvSpPr>
        <p:spPr>
          <a:xfrm>
            <a:off x="15221976" y="13156369"/>
            <a:ext cx="8229600" cy="2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2024 Starbucks Corporation. CONFIDENTIAL / FOR INTERNAL USE ONLY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1"/>
          <p:cNvSpPr txBox="1"/>
          <p:nvPr/>
        </p:nvSpPr>
        <p:spPr>
          <a:xfrm>
            <a:off x="2497733" y="5749373"/>
            <a:ext cx="12220074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/>
          </a:p>
        </p:txBody>
      </p:sp>
      <p:pic>
        <p:nvPicPr>
          <p:cNvPr id="183" name="Google Shape;183;p51" descr="https://lh6.googleusercontent.com/vknm0Kzez2Tjg6sPPtRymYJO71lnO-ia7IdvTMswVQG3Dm-Ei5GMur0bmf2y4uoPEokSZHONra9ajph74Lh9Z80X5z2dUjEVnhwFAjbPIv1uwhuDjBNWtDPJq1WdvbxISek8q3L1K8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721" y="3470094"/>
            <a:ext cx="1814773" cy="185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27137" y="12816695"/>
            <a:ext cx="1846209" cy="181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1"/>
          <p:cNvSpPr txBox="1"/>
          <p:nvPr/>
        </p:nvSpPr>
        <p:spPr>
          <a:xfrm>
            <a:off x="15221976" y="13156369"/>
            <a:ext cx="8229600" cy="2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2024 Starbucks Corporation. CONFIDENTIAL / FOR INTERNAL USE ONLY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"/>
          <p:cNvSpPr txBox="1">
            <a:spLocks noGrp="1"/>
          </p:cNvSpPr>
          <p:nvPr>
            <p:ph type="ctrTitle"/>
          </p:nvPr>
        </p:nvSpPr>
        <p:spPr>
          <a:xfrm>
            <a:off x="2492037" y="6936286"/>
            <a:ext cx="18288000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ial"/>
              <a:buNone/>
            </a:pPr>
            <a:r>
              <a:rPr lang="en-US"/>
              <a:t>UCP Commerce Admin UI frontend</a:t>
            </a:r>
            <a:endParaRPr/>
          </a:p>
        </p:txBody>
      </p:sp>
      <p:sp>
        <p:nvSpPr>
          <p:cNvPr id="192" name="Google Shape;192;p1"/>
          <p:cNvSpPr txBox="1">
            <a:spLocks noGrp="1"/>
          </p:cNvSpPr>
          <p:nvPr>
            <p:ph type="subTitle" idx="1"/>
          </p:nvPr>
        </p:nvSpPr>
        <p:spPr>
          <a:xfrm>
            <a:off x="2492037" y="8200770"/>
            <a:ext cx="18288000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Samantha Zheng (intern),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Vivek Singhai (manager), Todd Sieland-Peterson (mentor)</a:t>
            </a:r>
            <a:endParaRPr/>
          </a:p>
        </p:txBody>
      </p:sp>
      <p:sp>
        <p:nvSpPr>
          <p:cNvPr id="193" name="Google Shape;193;p1"/>
          <p:cNvSpPr txBox="1">
            <a:spLocks noGrp="1"/>
          </p:cNvSpPr>
          <p:nvPr>
            <p:ph type="body" idx="2"/>
          </p:nvPr>
        </p:nvSpPr>
        <p:spPr>
          <a:xfrm>
            <a:off x="2492037" y="9644544"/>
            <a:ext cx="18288000" cy="41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August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 txBox="1">
            <a:spLocks noGrp="1"/>
          </p:cNvSpPr>
          <p:nvPr>
            <p:ph type="body" idx="1"/>
          </p:nvPr>
        </p:nvSpPr>
        <p:spPr>
          <a:xfrm>
            <a:off x="2497139" y="10309412"/>
            <a:ext cx="4413238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Home</a:t>
            </a:r>
            <a:endParaRPr/>
          </a:p>
        </p:txBody>
      </p:sp>
      <p:pic>
        <p:nvPicPr>
          <p:cNvPr id="283" name="Google Shape;283;p12" descr="A screenshot of a website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167" r="22167"/>
          <a:stretch/>
        </p:blipFill>
        <p:spPr>
          <a:xfrm>
            <a:off x="2497138" y="4213407"/>
            <a:ext cx="4413238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84" name="Google Shape;284;p12"/>
          <p:cNvSpPr txBox="1">
            <a:spLocks noGrp="1"/>
          </p:cNvSpPr>
          <p:nvPr>
            <p:ph type="body" idx="4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Screens</a:t>
            </a:r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body" idx="5"/>
          </p:nvPr>
        </p:nvSpPr>
        <p:spPr>
          <a:xfrm>
            <a:off x="7489300" y="10309412"/>
            <a:ext cx="4413238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Promotions</a:t>
            </a:r>
            <a:endParaRPr/>
          </a:p>
        </p:txBody>
      </p:sp>
      <p:pic>
        <p:nvPicPr>
          <p:cNvPr id="286" name="Google Shape;286;p12" descr="A screenshot of a phone&#10;&#10;Description automatically generated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l="29483" r="29482"/>
          <a:stretch/>
        </p:blipFill>
        <p:spPr>
          <a:xfrm>
            <a:off x="12481462" y="4213407"/>
            <a:ext cx="4413238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87" name="Google Shape;287;p12"/>
          <p:cNvSpPr txBox="1">
            <a:spLocks noGrp="1"/>
          </p:cNvSpPr>
          <p:nvPr>
            <p:ph type="body" idx="7"/>
          </p:nvPr>
        </p:nvSpPr>
        <p:spPr>
          <a:xfrm>
            <a:off x="12481462" y="10309412"/>
            <a:ext cx="4413238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Locations</a:t>
            </a:r>
            <a:endParaRPr/>
          </a:p>
        </p:txBody>
      </p:sp>
      <p:pic>
        <p:nvPicPr>
          <p:cNvPr id="288" name="Google Shape;288;p12" descr="A screenshot of a computer&#10;&#10;Description automatically generated"/>
          <p:cNvPicPr preferRelativeResize="0">
            <a:picLocks noGrp="1"/>
          </p:cNvPicPr>
          <p:nvPr>
            <p:ph type="pic" idx="8"/>
          </p:nvPr>
        </p:nvPicPr>
        <p:blipFill rotWithShape="1">
          <a:blip r:embed="rId5">
            <a:alphaModFix/>
          </a:blip>
          <a:srcRect l="29736" r="29735"/>
          <a:stretch/>
        </p:blipFill>
        <p:spPr>
          <a:xfrm>
            <a:off x="17473624" y="4213407"/>
            <a:ext cx="4413238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89" name="Google Shape;289;p12"/>
          <p:cNvSpPr txBox="1">
            <a:spLocks noGrp="1"/>
          </p:cNvSpPr>
          <p:nvPr>
            <p:ph type="body" idx="9"/>
          </p:nvPr>
        </p:nvSpPr>
        <p:spPr>
          <a:xfrm>
            <a:off x="2497139" y="3119814"/>
            <a:ext cx="6699716" cy="65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en-US"/>
              <a:t>Screens</a:t>
            </a:r>
            <a:endParaRPr/>
          </a:p>
        </p:txBody>
      </p:sp>
      <p:pic>
        <p:nvPicPr>
          <p:cNvPr id="290" name="Google Shape;290;p12" descr="A screenshot of a computer&#10;&#10;Description automatically generated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6">
            <a:alphaModFix/>
          </a:blip>
          <a:srcRect l="26674" r="26675"/>
          <a:stretch/>
        </p:blipFill>
        <p:spPr>
          <a:xfrm>
            <a:off x="7489300" y="4213407"/>
            <a:ext cx="4413238" cy="579120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91" name="Google Shape;291;p12"/>
          <p:cNvSpPr txBox="1">
            <a:spLocks noGrp="1"/>
          </p:cNvSpPr>
          <p:nvPr>
            <p:ph type="body" idx="14"/>
          </p:nvPr>
        </p:nvSpPr>
        <p:spPr>
          <a:xfrm>
            <a:off x="17473624" y="10309412"/>
            <a:ext cx="4413238" cy="13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Merchants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3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26230"/>
          <a:stretch/>
        </p:blipFill>
        <p:spPr>
          <a:xfrm>
            <a:off x="20" y="10"/>
            <a:ext cx="24383980" cy="13715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Table and pagination</a:t>
            </a:r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body" idx="3"/>
          </p:nvPr>
        </p:nvSpPr>
        <p:spPr>
          <a:xfrm>
            <a:off x="2497734" y="5578143"/>
            <a:ext cx="9317749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305" name="Google Shape;305;p14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95" y="4212"/>
            <a:ext cx="19758305" cy="1374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4"/>
          <p:cNvSpPr txBox="1"/>
          <p:nvPr/>
        </p:nvSpPr>
        <p:spPr>
          <a:xfrm>
            <a:off x="20137490" y="3910847"/>
            <a:ext cx="4192816" cy="403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 and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navigation</a:t>
            </a:r>
            <a:endParaRPr/>
          </a:p>
        </p:txBody>
      </p:sp>
      <p:pic>
        <p:nvPicPr>
          <p:cNvPr id="2" name="Google Shape;305;p14" descr="A screenshot of a computer&#10;&#10;Description automatically generated">
            <a:extLst>
              <a:ext uri="{FF2B5EF4-FFF2-40B4-BE49-F238E27FC236}">
                <a16:creationId xmlns:a16="http://schemas.microsoft.com/office/drawing/2014/main" id="{8CD5782F-820B-E7E0-247B-5EE475B690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94" y="0"/>
            <a:ext cx="19758305" cy="1374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Promotions Screen</a:t>
            </a:r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Promotions Screen</a:t>
            </a:r>
            <a:endParaRPr/>
          </a:p>
        </p:txBody>
      </p:sp>
      <p:sp>
        <p:nvSpPr>
          <p:cNvPr id="313" name="Google Shape;313;p15"/>
          <p:cNvSpPr txBox="1">
            <a:spLocks noGrp="1"/>
          </p:cNvSpPr>
          <p:nvPr>
            <p:ph type="body" idx="7"/>
          </p:nvPr>
        </p:nvSpPr>
        <p:spPr>
          <a:xfrm>
            <a:off x="2497139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Sort</a:t>
            </a:r>
            <a:endParaRPr/>
          </a:p>
        </p:txBody>
      </p:sp>
      <p:sp>
        <p:nvSpPr>
          <p:cNvPr id="314" name="Google Shape;314;p15"/>
          <p:cNvSpPr txBox="1">
            <a:spLocks noGrp="1"/>
          </p:cNvSpPr>
          <p:nvPr>
            <p:ph type="body" idx="3"/>
          </p:nvPr>
        </p:nvSpPr>
        <p:spPr>
          <a:xfrm>
            <a:off x="24977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Sort the list of promotions by any column in ascending or descending order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Implementation: custom hook to manage sort config with `useState`,and Javascript `Array.prototype.sort()` for sorting. </a:t>
            </a:r>
            <a:endParaRPr/>
          </a:p>
        </p:txBody>
      </p:sp>
      <p:sp>
        <p:nvSpPr>
          <p:cNvPr id="315" name="Google Shape;315;p15"/>
          <p:cNvSpPr txBox="1">
            <a:spLocks noGrp="1"/>
          </p:cNvSpPr>
          <p:nvPr>
            <p:ph type="body" idx="8"/>
          </p:nvPr>
        </p:nvSpPr>
        <p:spPr>
          <a:xfrm>
            <a:off x="7482036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Search</a:t>
            </a:r>
            <a:endParaRPr/>
          </a:p>
        </p:txBody>
      </p:sp>
      <p:sp>
        <p:nvSpPr>
          <p:cNvPr id="316" name="Google Shape;316;p15"/>
          <p:cNvSpPr txBox="1">
            <a:spLocks noGrp="1"/>
          </p:cNvSpPr>
          <p:nvPr>
            <p:ph type="body" idx="5"/>
          </p:nvPr>
        </p:nvSpPr>
        <p:spPr>
          <a:xfrm>
            <a:off x="74820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Search for promotions based on specific fields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Implementation: `useState`to store the search term, and  ` Array.prototype.filter()` for filtering. </a:t>
            </a:r>
            <a:endParaRPr/>
          </a:p>
        </p:txBody>
      </p:sp>
      <p:sp>
        <p:nvSpPr>
          <p:cNvPr id="317" name="Google Shape;317;p15"/>
          <p:cNvSpPr txBox="1">
            <a:spLocks noGrp="1"/>
          </p:cNvSpPr>
          <p:nvPr>
            <p:ph type="body" idx="9"/>
          </p:nvPr>
        </p:nvSpPr>
        <p:spPr>
          <a:xfrm>
            <a:off x="12466336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Bulk select and Edit</a:t>
            </a:r>
            <a:endParaRPr/>
          </a:p>
        </p:txBody>
      </p:sp>
      <p:sp>
        <p:nvSpPr>
          <p:cNvPr id="318" name="Google Shape;318;p15"/>
          <p:cNvSpPr txBox="1">
            <a:spLocks noGrp="1"/>
          </p:cNvSpPr>
          <p:nvPr>
            <p:ph type="body" idx="6"/>
          </p:nvPr>
        </p:nvSpPr>
        <p:spPr>
          <a:xfrm>
            <a:off x="124663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Select multiple or all promotions from the list and perform bulk actions (enabling or disabling them)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Implementation:  custom hook to handle row selection, TanStack `useMutation` for query to backend to edit data.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/>
          </a:p>
        </p:txBody>
      </p:sp>
      <p:sp>
        <p:nvSpPr>
          <p:cNvPr id="319" name="Google Shape;319;p15"/>
          <p:cNvSpPr txBox="1">
            <a:spLocks noGrp="1"/>
          </p:cNvSpPr>
          <p:nvPr>
            <p:ph type="body" idx="13"/>
          </p:nvPr>
        </p:nvSpPr>
        <p:spPr>
          <a:xfrm>
            <a:off x="17450636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Cleanup duplicates</a:t>
            </a:r>
            <a:endParaRPr/>
          </a:p>
        </p:txBody>
      </p:sp>
      <p:sp>
        <p:nvSpPr>
          <p:cNvPr id="320" name="Google Shape;320;p15"/>
          <p:cNvSpPr txBox="1">
            <a:spLocks noGrp="1"/>
          </p:cNvSpPr>
          <p:nvPr>
            <p:ph type="body" idx="4"/>
          </p:nvPr>
        </p:nvSpPr>
        <p:spPr>
          <a:xfrm>
            <a:off x="174506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Remove redundant promotions to maintain a clean database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Implementation: `Array.prototype.reduce()`for computing duplicates, TanStack `useMutation` for query to backend to delete data.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body" idx="13"/>
          </p:nvPr>
        </p:nvSpPr>
        <p:spPr>
          <a:xfrm>
            <a:off x="19140891" y="3900620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Table in the old UI</a:t>
            </a:r>
            <a:endParaRPr/>
          </a:p>
        </p:txBody>
      </p:sp>
      <p:pic>
        <p:nvPicPr>
          <p:cNvPr id="327" name="Google Shape;32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8121746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 txBox="1">
            <a:spLocks noGrp="1"/>
          </p:cNvSpPr>
          <p:nvPr>
            <p:ph type="body" idx="2"/>
          </p:nvPr>
        </p:nvSpPr>
        <p:spPr>
          <a:xfrm>
            <a:off x="21335639" y="3709614"/>
            <a:ext cx="3273923" cy="2092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Table and pagination</a:t>
            </a:r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body" idx="3"/>
          </p:nvPr>
        </p:nvSpPr>
        <p:spPr>
          <a:xfrm>
            <a:off x="2497734" y="5578143"/>
            <a:ext cx="9317749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335" name="Google Shape;33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483"/>
            <a:ext cx="21058549" cy="13644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ctrTitle"/>
          </p:nvPr>
        </p:nvSpPr>
        <p:spPr>
          <a:xfrm>
            <a:off x="18752441" y="360002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Sorting</a:t>
            </a:r>
            <a:endParaRPr/>
          </a:p>
        </p:txBody>
      </p:sp>
      <p:sp>
        <p:nvSpPr>
          <p:cNvPr id="343" name="Google Shape;343;p18"/>
          <p:cNvSpPr txBox="1">
            <a:spLocks noGrp="1"/>
          </p:cNvSpPr>
          <p:nvPr>
            <p:ph type="body" idx="3"/>
          </p:nvPr>
        </p:nvSpPr>
        <p:spPr>
          <a:xfrm>
            <a:off x="2497734" y="5578143"/>
            <a:ext cx="9317749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body" idx="4"/>
          </p:nvPr>
        </p:nvSpPr>
        <p:spPr>
          <a:xfrm>
            <a:off x="18752441" y="5108033"/>
            <a:ext cx="4122209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Sort the list of promotions by any column in ascending or descending order.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345" name="Google Shape;345;p18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1"/>
            <a:ext cx="18368683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45;p18" descr="A screenshot of a computer&#10;&#10;Description automatically generated">
            <a:extLst>
              <a:ext uri="{FF2B5EF4-FFF2-40B4-BE49-F238E27FC236}">
                <a16:creationId xmlns:a16="http://schemas.microsoft.com/office/drawing/2014/main" id="{E38F65B7-786A-98A3-A4E5-029453B5C1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368683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 txBox="1">
            <a:spLocks noGrp="1"/>
          </p:cNvSpPr>
          <p:nvPr>
            <p:ph type="body" idx="3"/>
          </p:nvPr>
        </p:nvSpPr>
        <p:spPr>
          <a:xfrm>
            <a:off x="21363710" y="4118704"/>
            <a:ext cx="2743200" cy="133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Searching in the old UI</a:t>
            </a:r>
            <a:endParaRPr/>
          </a:p>
        </p:txBody>
      </p:sp>
      <p:pic>
        <p:nvPicPr>
          <p:cNvPr id="351" name="Google Shape;351;p19" descr="A screenshot of a website&#10;&#10;Description automatically generated"/>
          <p:cNvPicPr preferRelativeResize="0"/>
          <p:nvPr/>
        </p:nvPicPr>
        <p:blipFill/>
        <p:spPr>
          <a:xfrm>
            <a:off x="0" y="59266"/>
            <a:ext cx="21297706" cy="1365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57" name="Google Shape;357;p20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58" name="Google Shape;358;p20"/>
          <p:cNvSpPr txBox="1">
            <a:spLocks noGrp="1"/>
          </p:cNvSpPr>
          <p:nvPr>
            <p:ph type="ctrTitle"/>
          </p:nvPr>
        </p:nvSpPr>
        <p:spPr>
          <a:xfrm>
            <a:off x="20009285" y="3887252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Searching</a:t>
            </a:r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body" idx="3"/>
          </p:nvPr>
        </p:nvSpPr>
        <p:spPr>
          <a:xfrm>
            <a:off x="2497734" y="5578143"/>
            <a:ext cx="9317749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body" idx="4"/>
          </p:nvPr>
        </p:nvSpPr>
        <p:spPr>
          <a:xfrm>
            <a:off x="20009285" y="5578143"/>
            <a:ext cx="3058968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Search for promotions that matches a certain user input on any of the fields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361" name="Google Shape;36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9686494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68" name="Google Shape;368;p21"/>
          <p:cNvSpPr txBox="1">
            <a:spLocks noGrp="1"/>
          </p:cNvSpPr>
          <p:nvPr>
            <p:ph type="ctrTitle"/>
          </p:nvPr>
        </p:nvSpPr>
        <p:spPr>
          <a:xfrm>
            <a:off x="19634989" y="2605512"/>
            <a:ext cx="5192357" cy="74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Enable or disable promotions</a:t>
            </a:r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body" idx="3"/>
          </p:nvPr>
        </p:nvSpPr>
        <p:spPr>
          <a:xfrm>
            <a:off x="19634989" y="5311027"/>
            <a:ext cx="3939642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Select multiple or all promotions from the list and perform bulk actions (enabling or disabling them)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370" name="Google Shape;370;p21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925781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70;p21" descr="A screenshot of a computer&#10;&#10;Description automatically generated">
            <a:extLst>
              <a:ext uri="{FF2B5EF4-FFF2-40B4-BE49-F238E27FC236}">
                <a16:creationId xmlns:a16="http://schemas.microsoft.com/office/drawing/2014/main" id="{5E89392F-31FE-C35F-A6BC-736EC3888D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9257819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99" name="Google Shape;199;p2"/>
          <p:cNvSpPr txBox="1">
            <a:spLocks noGrp="1"/>
          </p:cNvSpPr>
          <p:nvPr>
            <p:ph type="body" idx="2"/>
          </p:nvPr>
        </p:nvSpPr>
        <p:spPr>
          <a:xfrm>
            <a:off x="2497733" y="6333563"/>
            <a:ext cx="7015544" cy="523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/>
              <a:t>About 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/>
              <a:t>My team: UCP-Commerce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/>
              <a:t>Project Mission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/>
              <a:t>Project Deliverable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/>
              <a:t>Project Evolution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/>
              <a:t>Summer Experience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76" name="Google Shape;376;p22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Clean up duplicates</a:t>
            </a:r>
            <a:endParaRPr/>
          </a:p>
        </p:txBody>
      </p:sp>
      <p:sp>
        <p:nvSpPr>
          <p:cNvPr id="377" name="Google Shape;377;p22"/>
          <p:cNvSpPr txBox="1">
            <a:spLocks noGrp="1"/>
          </p:cNvSpPr>
          <p:nvPr>
            <p:ph type="ctrTitle"/>
          </p:nvPr>
        </p:nvSpPr>
        <p:spPr>
          <a:xfrm>
            <a:off x="19906922" y="3055431"/>
            <a:ext cx="5193985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Cleanup duplicates</a:t>
            </a:r>
            <a:br>
              <a:rPr lang="en-US"/>
            </a:br>
            <a:endParaRPr/>
          </a:p>
        </p:txBody>
      </p:sp>
      <p:sp>
        <p:nvSpPr>
          <p:cNvPr id="378" name="Google Shape;378;p22"/>
          <p:cNvSpPr txBox="1">
            <a:spLocks noGrp="1"/>
          </p:cNvSpPr>
          <p:nvPr>
            <p:ph type="body" idx="4"/>
          </p:nvPr>
        </p:nvSpPr>
        <p:spPr>
          <a:xfrm>
            <a:off x="19906922" y="5175807"/>
            <a:ext cx="4477078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Remove duplicated promotions to ensure each promotion has a unique combination of discount code and discount ID.</a:t>
            </a:r>
            <a:endParaRPr/>
          </a:p>
        </p:txBody>
      </p:sp>
      <p:pic>
        <p:nvPicPr>
          <p:cNvPr id="379" name="Google Shape;379;p22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9471341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3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85" name="Google Shape;385;p23"/>
          <p:cNvSpPr txBox="1">
            <a:spLocks noGrp="1"/>
          </p:cNvSpPr>
          <p:nvPr>
            <p:ph type="body" idx="2"/>
          </p:nvPr>
        </p:nvSpPr>
        <p:spPr>
          <a:xfrm>
            <a:off x="18413460" y="1386932"/>
            <a:ext cx="5108894" cy="82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Detail page for a single promotion</a:t>
            </a:r>
            <a:endParaRPr/>
          </a:p>
        </p:txBody>
      </p:sp>
      <p:sp>
        <p:nvSpPr>
          <p:cNvPr id="386" name="Google Shape;386;p23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3"/>
          </p:nvPr>
        </p:nvSpPr>
        <p:spPr>
          <a:xfrm>
            <a:off x="2497735" y="6292314"/>
            <a:ext cx="589680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/>
          </a:p>
        </p:txBody>
      </p:sp>
      <p:sp>
        <p:nvSpPr>
          <p:cNvPr id="388" name="Google Shape;388;p23"/>
          <p:cNvSpPr txBox="1">
            <a:spLocks noGrp="1"/>
          </p:cNvSpPr>
          <p:nvPr>
            <p:ph type="body" idx="5"/>
          </p:nvPr>
        </p:nvSpPr>
        <p:spPr>
          <a:xfrm>
            <a:off x="9224683" y="6292314"/>
            <a:ext cx="589680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body" idx="6"/>
          </p:nvPr>
        </p:nvSpPr>
        <p:spPr>
          <a:xfrm>
            <a:off x="2497139" y="5653291"/>
            <a:ext cx="589680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Spring. boot</a:t>
            </a:r>
            <a:endParaRPr/>
          </a:p>
        </p:txBody>
      </p:sp>
      <p:sp>
        <p:nvSpPr>
          <p:cNvPr id="390" name="Google Shape;390;p23"/>
          <p:cNvSpPr txBox="1">
            <a:spLocks noGrp="1"/>
          </p:cNvSpPr>
          <p:nvPr>
            <p:ph type="body" idx="7"/>
          </p:nvPr>
        </p:nvSpPr>
        <p:spPr>
          <a:xfrm>
            <a:off x="9224683" y="5653291"/>
            <a:ext cx="589680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/>
          </a:p>
        </p:txBody>
      </p:sp>
      <p:pic>
        <p:nvPicPr>
          <p:cNvPr id="391" name="Google Shape;3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743854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Detail page comparison</a:t>
            </a:r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ctrTitle"/>
          </p:nvPr>
        </p:nvSpPr>
        <p:spPr>
          <a:xfrm>
            <a:off x="21308290" y="3969147"/>
            <a:ext cx="3029417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Detail page</a:t>
            </a:r>
            <a:endParaRPr/>
          </a:p>
        </p:txBody>
      </p:sp>
      <p:pic>
        <p:nvPicPr>
          <p:cNvPr id="398" name="Google Shape;398;p24" descr="A screenshot of a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095" y="0"/>
            <a:ext cx="10465387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4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93" y="0"/>
            <a:ext cx="10352802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Locations Screen</a:t>
            </a:r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Locations Screen</a:t>
            </a:r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body" idx="7"/>
          </p:nvPr>
        </p:nvSpPr>
        <p:spPr>
          <a:xfrm>
            <a:off x="2497139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Sort</a:t>
            </a:r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body" idx="3"/>
          </p:nvPr>
        </p:nvSpPr>
        <p:spPr>
          <a:xfrm>
            <a:off x="24977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Sort the list of locations by any column in ascending or descending order.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Implementation: custom hook to manage sort config with `useState`,and Javascript `Array.prototype.sort()` for sorting. </a:t>
            </a:r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body" idx="8"/>
          </p:nvPr>
        </p:nvSpPr>
        <p:spPr>
          <a:xfrm>
            <a:off x="7482036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Search</a:t>
            </a:r>
            <a:endParaRPr/>
          </a:p>
        </p:txBody>
      </p:sp>
      <p:sp>
        <p:nvSpPr>
          <p:cNvPr id="409" name="Google Shape;409;p25"/>
          <p:cNvSpPr txBox="1">
            <a:spLocks noGrp="1"/>
          </p:cNvSpPr>
          <p:nvPr>
            <p:ph type="body" idx="5"/>
          </p:nvPr>
        </p:nvSpPr>
        <p:spPr>
          <a:xfrm>
            <a:off x="74820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Search for locations based on specific fields.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Implementation: `useState`to store the search term, and  ` Array.prototype.filter()` for filtering. </a:t>
            </a:r>
            <a:endParaRPr/>
          </a:p>
        </p:txBody>
      </p:sp>
      <p:sp>
        <p:nvSpPr>
          <p:cNvPr id="410" name="Google Shape;410;p25"/>
          <p:cNvSpPr txBox="1">
            <a:spLocks noGrp="1"/>
          </p:cNvSpPr>
          <p:nvPr>
            <p:ph type="body" idx="9"/>
          </p:nvPr>
        </p:nvSpPr>
        <p:spPr>
          <a:xfrm>
            <a:off x="12466336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Advanced Search</a:t>
            </a:r>
            <a:endParaRPr/>
          </a:p>
        </p:txBody>
      </p:sp>
      <p:sp>
        <p:nvSpPr>
          <p:cNvPr id="411" name="Google Shape;411;p25"/>
          <p:cNvSpPr txBox="1">
            <a:spLocks noGrp="1"/>
          </p:cNvSpPr>
          <p:nvPr>
            <p:ph type="body" idx="6"/>
          </p:nvPr>
        </p:nvSpPr>
        <p:spPr>
          <a:xfrm>
            <a:off x="124663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 using specific fields, with dropdown selections for 'State' and 'Country' that automatically synchronize.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2"/>
                </a:solidFill>
              </a:rPr>
              <a:t>Implementation: `Array.prototype.reduce()` to compile select options for dropdowns, and `useEffect` hook to update the ‘Country' field when a 'State' is selected.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417" name="Google Shape;417;p26"/>
          <p:cNvPicPr preferRelativeResize="0"/>
          <p:nvPr/>
        </p:nvPicPr>
        <p:blipFill/>
        <p:spPr>
          <a:xfrm>
            <a:off x="0" y="0"/>
            <a:ext cx="2017058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6"/>
          <p:cNvSpPr txBox="1"/>
          <p:nvPr/>
        </p:nvSpPr>
        <p:spPr>
          <a:xfrm>
            <a:off x="20663468" y="2786324"/>
            <a:ext cx="4581144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Search</a:t>
            </a:r>
            <a:endParaRPr/>
          </a:p>
        </p:txBody>
      </p:sp>
      <p:sp>
        <p:nvSpPr>
          <p:cNvPr id="419" name="Google Shape;419;p26"/>
          <p:cNvSpPr txBox="1"/>
          <p:nvPr/>
        </p:nvSpPr>
        <p:spPr>
          <a:xfrm>
            <a:off x="20663468" y="5372369"/>
            <a:ext cx="369417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Searching with specific fields, with  auto-filling for states and country</a:t>
            </a:r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427" name="Google Shape;427;p27" descr="A screenshot of a computer&#10;&#10;Description automatically generated"/>
          <p:cNvPicPr preferRelativeResize="0"/>
          <p:nvPr/>
        </p:nvPicPr>
        <p:blipFill/>
        <p:spPr>
          <a:xfrm>
            <a:off x="-1" y="0"/>
            <a:ext cx="2060089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7"/>
          <p:cNvSpPr txBox="1"/>
          <p:nvPr/>
        </p:nvSpPr>
        <p:spPr>
          <a:xfrm>
            <a:off x="20909280" y="3781406"/>
            <a:ext cx="3837073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Search</a:t>
            </a:r>
            <a:endParaRPr/>
          </a:p>
        </p:txBody>
      </p:sp>
      <p:sp>
        <p:nvSpPr>
          <p:cNvPr id="429" name="Google Shape;429;p27"/>
          <p:cNvSpPr txBox="1"/>
          <p:nvPr/>
        </p:nvSpPr>
        <p:spPr>
          <a:xfrm>
            <a:off x="20909280" y="6380946"/>
            <a:ext cx="347472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Combined with general search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Merchants Screen</a:t>
            </a:r>
            <a:endParaRPr/>
          </a:p>
        </p:txBody>
      </p:sp>
      <p:sp>
        <p:nvSpPr>
          <p:cNvPr id="435" name="Google Shape;435;p28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Merchants Screen</a:t>
            </a:r>
            <a:endParaRPr/>
          </a:p>
        </p:txBody>
      </p:sp>
      <p:sp>
        <p:nvSpPr>
          <p:cNvPr id="436" name="Google Shape;436;p28"/>
          <p:cNvSpPr txBox="1">
            <a:spLocks noGrp="1"/>
          </p:cNvSpPr>
          <p:nvPr>
            <p:ph type="body" idx="7"/>
          </p:nvPr>
        </p:nvSpPr>
        <p:spPr>
          <a:xfrm>
            <a:off x="2497139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Sort</a:t>
            </a:r>
            <a:endParaRPr/>
          </a:p>
        </p:txBody>
      </p:sp>
      <p:sp>
        <p:nvSpPr>
          <p:cNvPr id="437" name="Google Shape;437;p28"/>
          <p:cNvSpPr txBox="1">
            <a:spLocks noGrp="1"/>
          </p:cNvSpPr>
          <p:nvPr>
            <p:ph type="body" idx="3"/>
          </p:nvPr>
        </p:nvSpPr>
        <p:spPr>
          <a:xfrm>
            <a:off x="24977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Sort the list of merchants by any column in ascending or descending order.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Implementation: custom hook to manage sort config with `useState`,and Javascript `Array.prototype.sort()` for sorting. </a:t>
            </a:r>
            <a:endParaRPr/>
          </a:p>
        </p:txBody>
      </p:sp>
      <p:sp>
        <p:nvSpPr>
          <p:cNvPr id="438" name="Google Shape;438;p28"/>
          <p:cNvSpPr txBox="1">
            <a:spLocks noGrp="1"/>
          </p:cNvSpPr>
          <p:nvPr>
            <p:ph type="body" idx="8"/>
          </p:nvPr>
        </p:nvSpPr>
        <p:spPr>
          <a:xfrm>
            <a:off x="7482036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Search</a:t>
            </a:r>
            <a:endParaRPr/>
          </a:p>
        </p:txBody>
      </p:sp>
      <p:sp>
        <p:nvSpPr>
          <p:cNvPr id="439" name="Google Shape;439;p28"/>
          <p:cNvSpPr txBox="1">
            <a:spLocks noGrp="1"/>
          </p:cNvSpPr>
          <p:nvPr>
            <p:ph type="body" idx="5"/>
          </p:nvPr>
        </p:nvSpPr>
        <p:spPr>
          <a:xfrm>
            <a:off x="74820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Search for merchants based on specific fields.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Implementation: `useState`to store the search term, and  ` Array.prototype.filter()` for filtering. </a:t>
            </a:r>
            <a:endParaRPr/>
          </a:p>
        </p:txBody>
      </p:sp>
      <p:sp>
        <p:nvSpPr>
          <p:cNvPr id="440" name="Google Shape;440;p28"/>
          <p:cNvSpPr txBox="1">
            <a:spLocks noGrp="1"/>
          </p:cNvSpPr>
          <p:nvPr>
            <p:ph type="body" idx="9"/>
          </p:nvPr>
        </p:nvSpPr>
        <p:spPr>
          <a:xfrm>
            <a:off x="12466336" y="5653291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List of merchant locations</a:t>
            </a:r>
            <a:endParaRPr/>
          </a:p>
        </p:txBody>
      </p:sp>
      <p:sp>
        <p:nvSpPr>
          <p:cNvPr id="441" name="Google Shape;441;p28"/>
          <p:cNvSpPr txBox="1">
            <a:spLocks noGrp="1"/>
          </p:cNvSpPr>
          <p:nvPr>
            <p:ph type="body" idx="6"/>
          </p:nvPr>
        </p:nvSpPr>
        <p:spPr>
          <a:xfrm>
            <a:off x="12466336" y="6292315"/>
            <a:ext cx="4401822" cy="40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/>
              <a:t>Display a list of locations under the merchant.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/>
              <a:t>Implementation: Tanstack `useQuery` to query the database for the list, data display similar to locations screen. </a:t>
            </a:r>
            <a:endParaRPr/>
          </a:p>
        </p:txBody>
      </p:sp>
      <p:sp>
        <p:nvSpPr>
          <p:cNvPr id="442" name="Google Shape;442;p28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 txBox="1">
            <a:spLocks noGrp="1"/>
          </p:cNvSpPr>
          <p:nvPr>
            <p:ph type="body" idx="1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48" name="Google Shape;448;p29"/>
          <p:cNvSpPr txBox="1"/>
          <p:nvPr/>
        </p:nvSpPr>
        <p:spPr>
          <a:xfrm>
            <a:off x="20239267" y="3779165"/>
            <a:ext cx="4581144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Merchant locations</a:t>
            </a:r>
            <a:endParaRPr/>
          </a:p>
        </p:txBody>
      </p:sp>
      <p:pic>
        <p:nvPicPr>
          <p:cNvPr id="449" name="Google Shape;44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9770423" cy="137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9"/>
          <p:cNvSpPr txBox="1"/>
          <p:nvPr/>
        </p:nvSpPr>
        <p:spPr>
          <a:xfrm>
            <a:off x="20239267" y="6030675"/>
            <a:ext cx="3155754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Connecting merchants with locations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0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Impact</a:t>
            </a:r>
            <a:endParaRPr/>
          </a:p>
        </p:txBody>
      </p:sp>
      <p:sp>
        <p:nvSpPr>
          <p:cNvPr id="456" name="Google Shape;456;p30"/>
          <p:cNvSpPr txBox="1">
            <a:spLocks noGrp="1"/>
          </p:cNvSpPr>
          <p:nvPr>
            <p:ph type="ctrTitle"/>
          </p:nvPr>
        </p:nvSpPr>
        <p:spPr>
          <a:xfrm>
            <a:off x="2497733" y="4341203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Impact </a:t>
            </a:r>
            <a:endParaRPr/>
          </a:p>
        </p:txBody>
      </p:sp>
      <p:sp>
        <p:nvSpPr>
          <p:cNvPr id="457" name="Google Shape;457;p30"/>
          <p:cNvSpPr txBox="1">
            <a:spLocks noGrp="1"/>
          </p:cNvSpPr>
          <p:nvPr>
            <p:ph type="body" idx="4"/>
          </p:nvPr>
        </p:nvSpPr>
        <p:spPr>
          <a:xfrm>
            <a:off x="2614273" y="5949992"/>
            <a:ext cx="13091891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More user-friendly, easy-to-use, cost-saving data display and management that adheres to modern industry standards.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Made the below future functionalities possible: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Integrate with Starbucks' single sign-on to enable tool access by a wider range of partners.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Provide an interface to build an order right here rather than running it through the services via Postman calls.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Automate the current manual processes of testing, applying future promotions to orders, and pricing to-be-released products.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1"/>
          <p:cNvSpPr txBox="1">
            <a:spLocks noGrp="1"/>
          </p:cNvSpPr>
          <p:nvPr>
            <p:ph type="ctrTitle"/>
          </p:nvPr>
        </p:nvSpPr>
        <p:spPr>
          <a:xfrm>
            <a:off x="2497733" y="5749373"/>
            <a:ext cx="12220074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Project Evolution</a:t>
            </a:r>
            <a:endParaRPr/>
          </a:p>
        </p:txBody>
      </p:sp>
      <p:sp>
        <p:nvSpPr>
          <p:cNvPr id="463" name="Google Shape;463;p31"/>
          <p:cNvSpPr txBox="1">
            <a:spLocks noGrp="1"/>
          </p:cNvSpPr>
          <p:nvPr>
            <p:ph type="body" idx="1"/>
          </p:nvPr>
        </p:nvSpPr>
        <p:spPr>
          <a:xfrm>
            <a:off x="2497733" y="7349748"/>
            <a:ext cx="12220074" cy="298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lang="en-US"/>
              <a:t>Project timeline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lang="en-US"/>
              <a:t>Challenges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UCP Engineering team</a:t>
            </a:r>
            <a:endParaRPr/>
          </a:p>
        </p:txBody>
      </p:sp>
      <p:sp>
        <p:nvSpPr>
          <p:cNvPr id="205" name="Google Shape;205;p4"/>
          <p:cNvSpPr txBox="1">
            <a:spLocks noGrp="1"/>
          </p:cNvSpPr>
          <p:nvPr>
            <p:ph type="ctrTitle"/>
          </p:nvPr>
        </p:nvSpPr>
        <p:spPr>
          <a:xfrm>
            <a:off x="2378463" y="2875589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Unified </a:t>
            </a:r>
            <a:r>
              <a:rPr lang="en-US" dirty="0"/>
              <a:t>Commerce Platform</a:t>
            </a:r>
            <a:endParaRPr dirty="0"/>
          </a:p>
        </p:txBody>
      </p:sp>
      <p:sp>
        <p:nvSpPr>
          <p:cNvPr id="206" name="Google Shape;206;p4"/>
          <p:cNvSpPr txBox="1">
            <a:spLocks noGrp="1"/>
          </p:cNvSpPr>
          <p:nvPr>
            <p:ph type="body" idx="3"/>
          </p:nvPr>
        </p:nvSpPr>
        <p:spPr>
          <a:xfrm>
            <a:off x="14841768" y="4647390"/>
            <a:ext cx="8287174" cy="762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UCP Commerce builds and support modern multi-Cloud based SAAS (Software as a Service) Platform that powers Starbucks Mobile Order and Pay across various delivery channels in USA/Canada markets.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Currently supporting the following ordering channels: </a:t>
            </a:r>
            <a:endParaRPr/>
          </a:p>
          <a:p>
            <a:pPr marL="1257209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Starbucks Mobile app (MOP)</a:t>
            </a:r>
            <a:endParaRPr/>
          </a:p>
          <a:p>
            <a:pPr marL="1257209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Delivery Partners orders. </a:t>
            </a:r>
            <a:endParaRPr/>
          </a:p>
          <a:p>
            <a:pPr marL="1257209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Generation Point of Sale (POS) System</a:t>
            </a:r>
            <a:endParaRPr/>
          </a:p>
        </p:txBody>
      </p:sp>
      <p:pic>
        <p:nvPicPr>
          <p:cNvPr id="207" name="Google Shape;207;p4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81" y="4636589"/>
            <a:ext cx="14080981" cy="7622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469" name="Google Shape;469;p32"/>
          <p:cNvSpPr txBox="1">
            <a:spLocks noGrp="1"/>
          </p:cNvSpPr>
          <p:nvPr>
            <p:ph type="body" idx="3"/>
          </p:nvPr>
        </p:nvSpPr>
        <p:spPr>
          <a:xfrm>
            <a:off x="2763676" y="3811239"/>
            <a:ext cx="4401822" cy="233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Computer and tools setup,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Getting authorized to use S4 components library,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Locally running  the backend. </a:t>
            </a:r>
            <a:endParaRPr/>
          </a:p>
        </p:txBody>
      </p:sp>
      <p:sp>
        <p:nvSpPr>
          <p:cNvPr id="470" name="Google Shape;470;p32"/>
          <p:cNvSpPr txBox="1">
            <a:spLocks noGrp="1"/>
          </p:cNvSpPr>
          <p:nvPr>
            <p:ph type="body" idx="4"/>
          </p:nvPr>
        </p:nvSpPr>
        <p:spPr>
          <a:xfrm>
            <a:off x="2763079" y="3172215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Setup, authorization</a:t>
            </a:r>
            <a:endParaRPr/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5"/>
          </p:nvPr>
        </p:nvSpPr>
        <p:spPr>
          <a:xfrm>
            <a:off x="10419306" y="3524127"/>
            <a:ext cx="5818141" cy="139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Deploy the service to lower environment and monitor the condition of the pods.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Set up environment variables and proxies to enable backend calls.</a:t>
            </a:r>
            <a:endParaRPr/>
          </a:p>
        </p:txBody>
      </p:sp>
      <p:sp>
        <p:nvSpPr>
          <p:cNvPr id="472" name="Google Shape;472;p32"/>
          <p:cNvSpPr txBox="1">
            <a:spLocks noGrp="1"/>
          </p:cNvSpPr>
          <p:nvPr>
            <p:ph type="body" idx="6"/>
          </p:nvPr>
        </p:nvSpPr>
        <p:spPr>
          <a:xfrm>
            <a:off x="10472508" y="2819036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Deployment to lower env</a:t>
            </a:r>
            <a:endParaRPr/>
          </a:p>
        </p:txBody>
      </p:sp>
      <p:sp>
        <p:nvSpPr>
          <p:cNvPr id="473" name="Google Shape;473;p32"/>
          <p:cNvSpPr txBox="1">
            <a:spLocks noGrp="1"/>
          </p:cNvSpPr>
          <p:nvPr>
            <p:ph type="body" idx="7"/>
          </p:nvPr>
        </p:nvSpPr>
        <p:spPr>
          <a:xfrm>
            <a:off x="17095305" y="9935952"/>
            <a:ext cx="4401822" cy="139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Give developers instructions for coding, deploying and running the application.  </a:t>
            </a:r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body" idx="8"/>
          </p:nvPr>
        </p:nvSpPr>
        <p:spPr>
          <a:xfrm>
            <a:off x="17095305" y="9235085"/>
            <a:ext cx="4153820" cy="47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/>
              <a:t>Writing documentation</a:t>
            </a:r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body" idx="9"/>
          </p:nvPr>
        </p:nvSpPr>
        <p:spPr>
          <a:xfrm>
            <a:off x="8885196" y="9229477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Writing unit tests</a:t>
            </a:r>
            <a:endParaRPr/>
          </a:p>
        </p:txBody>
      </p:sp>
      <p:sp>
        <p:nvSpPr>
          <p:cNvPr id="476" name="Google Shape;476;p32"/>
          <p:cNvSpPr txBox="1">
            <a:spLocks noGrp="1"/>
          </p:cNvSpPr>
          <p:nvPr>
            <p:ph type="body" idx="13"/>
          </p:nvPr>
        </p:nvSpPr>
        <p:spPr>
          <a:xfrm>
            <a:off x="10464088" y="9854229"/>
            <a:ext cx="4401823" cy="14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Writing unit tests that runs per code push to GitHub to ensure that all page components function correctly. </a:t>
            </a:r>
            <a:endParaRPr/>
          </a:p>
        </p:txBody>
      </p:sp>
      <p:sp>
        <p:nvSpPr>
          <p:cNvPr id="477" name="Google Shape;477;p32"/>
          <p:cNvSpPr txBox="1">
            <a:spLocks noGrp="1"/>
          </p:cNvSpPr>
          <p:nvPr>
            <p:ph type="body" idx="14"/>
          </p:nvPr>
        </p:nvSpPr>
        <p:spPr>
          <a:xfrm>
            <a:off x="3485253" y="9229477"/>
            <a:ext cx="4401822" cy="4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Frontend development</a:t>
            </a:r>
            <a:endParaRPr/>
          </a:p>
        </p:txBody>
      </p:sp>
      <p:sp>
        <p:nvSpPr>
          <p:cNvPr id="478" name="Google Shape;478;p32"/>
          <p:cNvSpPr txBox="1">
            <a:spLocks noGrp="1"/>
          </p:cNvSpPr>
          <p:nvPr>
            <p:ph type="body" idx="15"/>
          </p:nvPr>
        </p:nvSpPr>
        <p:spPr>
          <a:xfrm>
            <a:off x="4211392" y="9854230"/>
            <a:ext cx="4401823" cy="14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Clarify the objectives before beginning to code. Provide updates during daily stand-up meetings and maintain regular check-ins with mentor or manager to receive feedback</a:t>
            </a:r>
            <a:endParaRPr/>
          </a:p>
        </p:txBody>
      </p:sp>
      <p:cxnSp>
        <p:nvCxnSpPr>
          <p:cNvPr id="479" name="Google Shape;479;p32"/>
          <p:cNvCxnSpPr/>
          <p:nvPr/>
        </p:nvCxnSpPr>
        <p:spPr>
          <a:xfrm>
            <a:off x="2497139" y="6997146"/>
            <a:ext cx="1903101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0" name="Google Shape;480;p32"/>
          <p:cNvSpPr/>
          <p:nvPr/>
        </p:nvSpPr>
        <p:spPr>
          <a:xfrm>
            <a:off x="2344291" y="6844298"/>
            <a:ext cx="305696" cy="3056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21387665" y="6844298"/>
            <a:ext cx="305696" cy="3056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2"/>
          <p:cNvSpPr/>
          <p:nvPr/>
        </p:nvSpPr>
        <p:spPr>
          <a:xfrm>
            <a:off x="10027370" y="6844298"/>
            <a:ext cx="305696" cy="3056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8727498" y="6844298"/>
            <a:ext cx="305696" cy="3056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2"/>
          <p:cNvSpPr/>
          <p:nvPr/>
        </p:nvSpPr>
        <p:spPr>
          <a:xfrm>
            <a:off x="16716273" y="6844298"/>
            <a:ext cx="305696" cy="3056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32"/>
          <p:cNvCxnSpPr/>
          <p:nvPr/>
        </p:nvCxnSpPr>
        <p:spPr>
          <a:xfrm rot="10800000">
            <a:off x="2477261" y="3260035"/>
            <a:ext cx="0" cy="3365607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6" name="Google Shape;486;p32"/>
          <p:cNvCxnSpPr/>
          <p:nvPr/>
        </p:nvCxnSpPr>
        <p:spPr>
          <a:xfrm rot="10800000">
            <a:off x="8860468" y="7354956"/>
            <a:ext cx="0" cy="3365607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7" name="Google Shape;487;p32"/>
          <p:cNvCxnSpPr/>
          <p:nvPr/>
        </p:nvCxnSpPr>
        <p:spPr>
          <a:xfrm rot="10800000">
            <a:off x="16849244" y="7354956"/>
            <a:ext cx="0" cy="3365607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" name="Google Shape;488;p32"/>
          <p:cNvCxnSpPr/>
          <p:nvPr/>
        </p:nvCxnSpPr>
        <p:spPr>
          <a:xfrm rot="10800000" flipH="1">
            <a:off x="21540513" y="4813674"/>
            <a:ext cx="4973" cy="2044326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9" name="Google Shape;489;p32"/>
          <p:cNvSpPr/>
          <p:nvPr/>
        </p:nvSpPr>
        <p:spPr>
          <a:xfrm>
            <a:off x="12512152" y="6844298"/>
            <a:ext cx="305696" cy="3056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2"/>
          <p:cNvSpPr txBox="1"/>
          <p:nvPr/>
        </p:nvSpPr>
        <p:spPr>
          <a:xfrm>
            <a:off x="19048214" y="3045695"/>
            <a:ext cx="4153820" cy="47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cleanup</a:t>
            </a:r>
            <a:endParaRPr/>
          </a:p>
        </p:txBody>
      </p:sp>
      <p:sp>
        <p:nvSpPr>
          <p:cNvPr id="491" name="Google Shape;491;p32"/>
          <p:cNvSpPr txBox="1"/>
          <p:nvPr/>
        </p:nvSpPr>
        <p:spPr>
          <a:xfrm>
            <a:off x="19048214" y="3580919"/>
            <a:ext cx="4401822" cy="139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log statements, commented out codes and unused files to keep the code base clean. </a:t>
            </a:r>
            <a:endParaRPr/>
          </a:p>
        </p:txBody>
      </p:sp>
      <p:cxnSp>
        <p:nvCxnSpPr>
          <p:cNvPr id="492" name="Google Shape;492;p32"/>
          <p:cNvCxnSpPr/>
          <p:nvPr/>
        </p:nvCxnSpPr>
        <p:spPr>
          <a:xfrm rot="10800000" flipH="1">
            <a:off x="10212837" y="7381056"/>
            <a:ext cx="23556" cy="247668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" name="Google Shape;493;p32"/>
          <p:cNvCxnSpPr/>
          <p:nvPr/>
        </p:nvCxnSpPr>
        <p:spPr>
          <a:xfrm rot="10800000">
            <a:off x="12673419" y="4942838"/>
            <a:ext cx="0" cy="1892672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3" descr="A group of people sitting on a surfboard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342" b="10343"/>
          <a:stretch/>
        </p:blipFill>
        <p:spPr>
          <a:xfrm>
            <a:off x="14787309" y="6434313"/>
            <a:ext cx="3795329" cy="401502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99" name="Google Shape;499;p33" descr="A hand playing a game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7010" r="17010"/>
          <a:stretch/>
        </p:blipFill>
        <p:spPr>
          <a:xfrm>
            <a:off x="18743488" y="6434313"/>
            <a:ext cx="3052824" cy="3474796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00" name="Google Shape;500;p33" descr="A table with different types of sushi&#10;&#10;Description automatically generate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5479" r="5479"/>
          <a:stretch/>
        </p:blipFill>
        <p:spPr>
          <a:xfrm>
            <a:off x="10831728" y="6434313"/>
            <a:ext cx="3795329" cy="31948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01" name="Google Shape;501;p33" descr="A map with a route&#10;&#10;Description automatically generated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t="21268" b="21267"/>
          <a:stretch/>
        </p:blipFill>
        <p:spPr>
          <a:xfrm>
            <a:off x="15186553" y="2537925"/>
            <a:ext cx="2996839" cy="373763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02" name="Google Shape;502;p33" descr="A group of men on a stage&#10;&#10;Description automatically generated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t="33074" b="33073"/>
          <a:stretch/>
        </p:blipFill>
        <p:spPr>
          <a:xfrm>
            <a:off x="18358959" y="3490597"/>
            <a:ext cx="3795329" cy="278496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03" name="Google Shape;503;p33" descr="A box on a table&#10;&#10;Description automatically generated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l="7896" r="7896"/>
          <a:stretch/>
        </p:blipFill>
        <p:spPr>
          <a:xfrm rot="5400000">
            <a:off x="11537206" y="2982809"/>
            <a:ext cx="3390622" cy="31948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504" name="Google Shape;504;p33"/>
          <p:cNvSpPr txBox="1">
            <a:spLocks noGrp="1"/>
          </p:cNvSpPr>
          <p:nvPr>
            <p:ph type="body" idx="8"/>
          </p:nvPr>
        </p:nvSpPr>
        <p:spPr>
          <a:xfrm>
            <a:off x="1791497" y="12760165"/>
            <a:ext cx="6689113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05" name="Google Shape;505;p33"/>
          <p:cNvSpPr txBox="1">
            <a:spLocks noGrp="1"/>
          </p:cNvSpPr>
          <p:nvPr>
            <p:ph type="body" idx="9"/>
          </p:nvPr>
        </p:nvSpPr>
        <p:spPr>
          <a:xfrm>
            <a:off x="7564799" y="4581581"/>
            <a:ext cx="4270446" cy="107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/>
              <a:t>Summer Experience</a:t>
            </a:r>
            <a:endParaRPr/>
          </a:p>
        </p:txBody>
      </p:sp>
      <p:sp>
        <p:nvSpPr>
          <p:cNvPr id="506" name="Google Shape;506;p33"/>
          <p:cNvSpPr txBox="1"/>
          <p:nvPr/>
        </p:nvSpPr>
        <p:spPr>
          <a:xfrm>
            <a:off x="19656822" y="2850626"/>
            <a:ext cx="2459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favorite band</a:t>
            </a:r>
            <a:endParaRPr/>
          </a:p>
        </p:txBody>
      </p:sp>
      <p:sp>
        <p:nvSpPr>
          <p:cNvPr id="507" name="Google Shape;507;p33"/>
          <p:cNvSpPr txBox="1"/>
          <p:nvPr/>
        </p:nvSpPr>
        <p:spPr>
          <a:xfrm>
            <a:off x="20099708" y="10848667"/>
            <a:ext cx="26965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Riichi mahjong</a:t>
            </a:r>
            <a:endParaRPr/>
          </a:p>
        </p:txBody>
      </p:sp>
      <p:sp>
        <p:nvSpPr>
          <p:cNvPr id="508" name="Google Shape;508;p33"/>
          <p:cNvSpPr txBox="1"/>
          <p:nvPr/>
        </p:nvSpPr>
        <p:spPr>
          <a:xfrm>
            <a:off x="16441239" y="1818732"/>
            <a:ext cx="12073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hiking</a:t>
            </a:r>
            <a:endParaRPr/>
          </a:p>
        </p:txBody>
      </p:sp>
      <p:sp>
        <p:nvSpPr>
          <p:cNvPr id="509" name="Google Shape;509;p33"/>
          <p:cNvSpPr txBox="1"/>
          <p:nvPr/>
        </p:nvSpPr>
        <p:spPr>
          <a:xfrm>
            <a:off x="12340093" y="2398708"/>
            <a:ext cx="200567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Hack week</a:t>
            </a:r>
            <a:endParaRPr/>
          </a:p>
        </p:txBody>
      </p:sp>
      <p:sp>
        <p:nvSpPr>
          <p:cNvPr id="510" name="Google Shape;510;p33"/>
          <p:cNvSpPr txBox="1"/>
          <p:nvPr/>
        </p:nvSpPr>
        <p:spPr>
          <a:xfrm>
            <a:off x="10888413" y="9926115"/>
            <a:ext cx="29033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overpriced food</a:t>
            </a:r>
            <a:endParaRPr/>
          </a:p>
        </p:txBody>
      </p:sp>
      <p:sp>
        <p:nvSpPr>
          <p:cNvPr id="511" name="Google Shape;511;p33"/>
          <p:cNvSpPr txBox="1"/>
          <p:nvPr/>
        </p:nvSpPr>
        <p:spPr>
          <a:xfrm>
            <a:off x="15849747" y="10983818"/>
            <a:ext cx="28937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paddleboarding</a:t>
            </a:r>
            <a:endParaRPr/>
          </a:p>
        </p:txBody>
      </p:sp>
      <p:pic>
        <p:nvPicPr>
          <p:cNvPr id="512" name="Google Shape;512;p33" descr="A building with trees around i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 l="17057" r="17057"/>
          <a:stretch/>
        </p:blipFill>
        <p:spPr>
          <a:xfrm>
            <a:off x="799060" y="9895485"/>
            <a:ext cx="2134540" cy="2429584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13" name="Google Shape;513;p33" descr="A fruit stand with signs on it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 l="5458" r="5457"/>
          <a:stretch/>
        </p:blipFill>
        <p:spPr>
          <a:xfrm>
            <a:off x="3210659" y="5464079"/>
            <a:ext cx="3597554" cy="302839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14" name="Google Shape;514;p33" descr="A cup of milkshake with whipped cream and a straw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 l="3244" r="3244"/>
          <a:stretch/>
        </p:blipFill>
        <p:spPr>
          <a:xfrm rot="5400000">
            <a:off x="489216" y="4800501"/>
            <a:ext cx="2694436" cy="216104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15" name="Google Shape;515;p33" descr="A person standing behind a counter with glasses on i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 l="22479" r="22478"/>
          <a:stretch/>
        </p:blipFill>
        <p:spPr>
          <a:xfrm rot="5400000">
            <a:off x="4404185" y="2516667"/>
            <a:ext cx="2346672" cy="31975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16" name="Google Shape;516;p33" descr="A close-up of a couple of people holding a golf score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l="16615" r="16615"/>
          <a:stretch/>
        </p:blipFill>
        <p:spPr>
          <a:xfrm rot="5400000">
            <a:off x="920340" y="1503456"/>
            <a:ext cx="2667983" cy="299683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17" name="Google Shape;517;p33" descr="A tall tower with a pointy top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l="10336" r="10335"/>
          <a:stretch/>
        </p:blipFill>
        <p:spPr>
          <a:xfrm rot="5400000">
            <a:off x="737461" y="7453023"/>
            <a:ext cx="2257738" cy="213454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518" name="Google Shape;518;p33" descr="A group of people walking on a street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10659" y="8807152"/>
            <a:ext cx="2903359" cy="2176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UCP Engineering team</a:t>
            </a:r>
            <a:endParaRPr/>
          </a:p>
        </p:txBody>
      </p:sp>
      <p:sp>
        <p:nvSpPr>
          <p:cNvPr id="213" name="Google Shape;213;p5"/>
          <p:cNvSpPr txBox="1">
            <a:spLocks noGrp="1"/>
          </p:cNvSpPr>
          <p:nvPr>
            <p:ph type="ctrTitle"/>
          </p:nvPr>
        </p:nvSpPr>
        <p:spPr>
          <a:xfrm>
            <a:off x="2261758" y="2255370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Unified Commerce Platform</a:t>
            </a:r>
            <a:endParaRPr dirty="0"/>
          </a:p>
        </p:txBody>
      </p:sp>
      <p:sp>
        <p:nvSpPr>
          <p:cNvPr id="214" name="Google Shape;214;p5"/>
          <p:cNvSpPr txBox="1">
            <a:spLocks noGrp="1"/>
          </p:cNvSpPr>
          <p:nvPr>
            <p:ph type="body" idx="3"/>
          </p:nvPr>
        </p:nvSpPr>
        <p:spPr>
          <a:xfrm>
            <a:off x="14401003" y="4029365"/>
            <a:ext cx="7010400" cy="3892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/>
              <a:t>Team Extra shot owns services for order pricing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/>
              <a:t>Team Antigua owns services for order fulfilment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/>
              <a:t>Admin UI is co-owned by the two teams</a:t>
            </a:r>
            <a:endParaRPr/>
          </a:p>
        </p:txBody>
      </p:sp>
      <p:pic>
        <p:nvPicPr>
          <p:cNvPr id="215" name="Google Shape;215;p5" descr="A screenshot of a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1497" y="3804634"/>
            <a:ext cx="10908166" cy="82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 txBox="1">
            <a:spLocks noGrp="1"/>
          </p:cNvSpPr>
          <p:nvPr>
            <p:ph type="ctrTitle"/>
          </p:nvPr>
        </p:nvSpPr>
        <p:spPr>
          <a:xfrm>
            <a:off x="2497733" y="5749373"/>
            <a:ext cx="12220074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Project Mission</a:t>
            </a:r>
            <a:endParaRPr/>
          </a:p>
        </p:txBody>
      </p:sp>
      <p:sp>
        <p:nvSpPr>
          <p:cNvPr id="221" name="Google Shape;221;p6"/>
          <p:cNvSpPr txBox="1">
            <a:spLocks noGrp="1"/>
          </p:cNvSpPr>
          <p:nvPr>
            <p:ph type="body" idx="1"/>
          </p:nvPr>
        </p:nvSpPr>
        <p:spPr>
          <a:xfrm>
            <a:off x="2497733" y="7349748"/>
            <a:ext cx="12220074" cy="298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lang="en-US"/>
              <a:t>Motivation for an admin UI tool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lang="en-US"/>
              <a:t>Why switching to React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"/>
          <p:cNvSpPr txBox="1">
            <a:spLocks noGrp="1"/>
          </p:cNvSpPr>
          <p:nvPr>
            <p:ph type="body" idx="3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What is an Admin UI</a:t>
            </a:r>
            <a:endParaRPr/>
          </a:p>
        </p:txBody>
      </p:sp>
      <p:sp>
        <p:nvSpPr>
          <p:cNvPr id="227" name="Google Shape;227;p7"/>
          <p:cNvSpPr txBox="1">
            <a:spLocks noGrp="1"/>
          </p:cNvSpPr>
          <p:nvPr>
            <p:ph type="body" idx="4"/>
          </p:nvPr>
        </p:nvSpPr>
        <p:spPr>
          <a:xfrm>
            <a:off x="12879093" y="5699639"/>
            <a:ext cx="7963848" cy="420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An </a:t>
            </a:r>
            <a:r>
              <a:rPr lang="en-US" b="1"/>
              <a:t>admin UI </a:t>
            </a:r>
            <a:r>
              <a:rPr lang="en-US"/>
              <a:t>(administrative user interface) is a part of a software application designed specifically for administrators to manage and configure various aspects of the system. </a:t>
            </a:r>
            <a:endParaRPr/>
          </a:p>
        </p:txBody>
      </p:sp>
      <p:sp>
        <p:nvSpPr>
          <p:cNvPr id="228" name="Google Shape;228;p7"/>
          <p:cNvSpPr txBox="1">
            <a:spLocks noGrp="1"/>
          </p:cNvSpPr>
          <p:nvPr>
            <p:ph type="body" idx="5"/>
          </p:nvPr>
        </p:nvSpPr>
        <p:spPr>
          <a:xfrm>
            <a:off x="12878498" y="4883078"/>
            <a:ext cx="9139050" cy="65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en-US"/>
              <a:t>What is an admin UI</a:t>
            </a:r>
            <a:endParaRPr/>
          </a:p>
        </p:txBody>
      </p:sp>
      <p:pic>
        <p:nvPicPr>
          <p:cNvPr id="229" name="Google Shape;229;p7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9809" y="2601071"/>
            <a:ext cx="7772400" cy="461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7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2508" y="7491969"/>
            <a:ext cx="7772400" cy="3649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"/>
          <p:cNvSpPr txBox="1"/>
          <p:nvPr/>
        </p:nvSpPr>
        <p:spPr>
          <a:xfrm>
            <a:off x="2509611" y="2084678"/>
            <a:ext cx="9139048" cy="420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management</a:t>
            </a:r>
            <a:endParaRPr/>
          </a:p>
        </p:txBody>
      </p:sp>
      <p:sp>
        <p:nvSpPr>
          <p:cNvPr id="232" name="Google Shape;232;p7"/>
          <p:cNvSpPr txBox="1"/>
          <p:nvPr/>
        </p:nvSpPr>
        <p:spPr>
          <a:xfrm>
            <a:off x="6370074" y="11415125"/>
            <a:ext cx="9139048" cy="420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Website management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 txBox="1">
            <a:spLocks noGrp="1"/>
          </p:cNvSpPr>
          <p:nvPr>
            <p:ph type="body" idx="1"/>
          </p:nvPr>
        </p:nvSpPr>
        <p:spPr>
          <a:xfrm>
            <a:off x="2497139" y="9572668"/>
            <a:ext cx="6011784" cy="204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/>
              <a:t>Avoid the pain of manually executing many Postman requests to remove duplicate promotion entries. </a:t>
            </a:r>
            <a:endParaRPr/>
          </a:p>
        </p:txBody>
      </p:sp>
      <p:pic>
        <p:nvPicPr>
          <p:cNvPr id="238" name="Google Shape;238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529" r="12529"/>
          <a:stretch/>
        </p:blipFill>
        <p:spPr>
          <a:xfrm>
            <a:off x="2497138" y="4213407"/>
            <a:ext cx="5919415" cy="447989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39" name="Google Shape;239;p8"/>
          <p:cNvSpPr txBox="1">
            <a:spLocks noGrp="1"/>
          </p:cNvSpPr>
          <p:nvPr>
            <p:ph type="body" idx="4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40" name="Google Shape;240;p8"/>
          <p:cNvSpPr txBox="1">
            <a:spLocks noGrp="1"/>
          </p:cNvSpPr>
          <p:nvPr>
            <p:ph type="body" idx="5"/>
          </p:nvPr>
        </p:nvSpPr>
        <p:spPr>
          <a:xfrm>
            <a:off x="2497139" y="8982631"/>
            <a:ext cx="5919414" cy="5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Easier bulk modification</a:t>
            </a:r>
            <a:endParaRPr/>
          </a:p>
        </p:txBody>
      </p:sp>
      <p:sp>
        <p:nvSpPr>
          <p:cNvPr id="241" name="Google Shape;241;p8"/>
          <p:cNvSpPr txBox="1">
            <a:spLocks noGrp="1"/>
          </p:cNvSpPr>
          <p:nvPr>
            <p:ph type="body" idx="6"/>
          </p:nvPr>
        </p:nvSpPr>
        <p:spPr>
          <a:xfrm>
            <a:off x="9221973" y="9572668"/>
            <a:ext cx="5919414" cy="204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/>
              <a:t>Provide a way to list all locations associated with a merchant, so developers don’t have to manually trace location associations from JSON outputs.</a:t>
            </a:r>
            <a:endParaRPr/>
          </a:p>
        </p:txBody>
      </p:sp>
      <p:sp>
        <p:nvSpPr>
          <p:cNvPr id="242" name="Google Shape;242;p8"/>
          <p:cNvSpPr txBox="1">
            <a:spLocks noGrp="1"/>
          </p:cNvSpPr>
          <p:nvPr>
            <p:ph type="body" idx="8"/>
          </p:nvPr>
        </p:nvSpPr>
        <p:spPr>
          <a:xfrm>
            <a:off x="9221973" y="8982631"/>
            <a:ext cx="5919414" cy="5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See relationships between data</a:t>
            </a:r>
            <a:endParaRPr/>
          </a:p>
        </p:txBody>
      </p:sp>
      <p:sp>
        <p:nvSpPr>
          <p:cNvPr id="243" name="Google Shape;243;p8"/>
          <p:cNvSpPr txBox="1">
            <a:spLocks noGrp="1"/>
          </p:cNvSpPr>
          <p:nvPr>
            <p:ph type="body" idx="9"/>
          </p:nvPr>
        </p:nvSpPr>
        <p:spPr>
          <a:xfrm>
            <a:off x="15946807" y="9572668"/>
            <a:ext cx="5919414" cy="204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/>
              <a:t>Improve the visualization of data entities, making it easier to review a data entity, without having to sift through JSON strings or the database. </a:t>
            </a:r>
            <a:endParaRPr/>
          </a:p>
        </p:txBody>
      </p:sp>
      <p:pic>
        <p:nvPicPr>
          <p:cNvPr id="244" name="Google Shape;244;p8" descr="A screen shot of a computer screen&#10;&#10;Description automatically generated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4">
            <a:alphaModFix/>
          </a:blip>
          <a:srcRect l="17815" r="17814"/>
          <a:stretch/>
        </p:blipFill>
        <p:spPr>
          <a:xfrm>
            <a:off x="15946807" y="4213407"/>
            <a:ext cx="5919415" cy="447989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45" name="Google Shape;245;p8"/>
          <p:cNvSpPr txBox="1">
            <a:spLocks noGrp="1"/>
          </p:cNvSpPr>
          <p:nvPr>
            <p:ph type="body" idx="14"/>
          </p:nvPr>
        </p:nvSpPr>
        <p:spPr>
          <a:xfrm>
            <a:off x="15946807" y="8982631"/>
            <a:ext cx="5919414" cy="5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Visualize data object JSON</a:t>
            </a:r>
            <a:endParaRPr/>
          </a:p>
        </p:txBody>
      </p:sp>
      <p:sp>
        <p:nvSpPr>
          <p:cNvPr id="246" name="Google Shape;246;p8"/>
          <p:cNvSpPr txBox="1">
            <a:spLocks noGrp="1"/>
          </p:cNvSpPr>
          <p:nvPr>
            <p:ph type="body" idx="15"/>
          </p:nvPr>
        </p:nvSpPr>
        <p:spPr>
          <a:xfrm>
            <a:off x="2497139" y="3119814"/>
            <a:ext cx="6699716" cy="65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47" name="Google Shape;247;p8"/>
          <p:cNvSpPr txBox="1"/>
          <p:nvPr/>
        </p:nvSpPr>
        <p:spPr>
          <a:xfrm>
            <a:off x="5455202" y="7733507"/>
            <a:ext cx="36243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X 10,000</a:t>
            </a:r>
            <a:endParaRPr/>
          </a:p>
        </p:txBody>
      </p:sp>
      <p:sp>
        <p:nvSpPr>
          <p:cNvPr id="248" name="Google Shape;248;p8"/>
          <p:cNvSpPr/>
          <p:nvPr/>
        </p:nvSpPr>
        <p:spPr>
          <a:xfrm>
            <a:off x="10163090" y="5668841"/>
            <a:ext cx="2314045" cy="1189159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merchant</a:t>
            </a:r>
            <a:endParaRPr/>
          </a:p>
        </p:txBody>
      </p:sp>
      <p:cxnSp>
        <p:nvCxnSpPr>
          <p:cNvPr id="249" name="Google Shape;249;p8"/>
          <p:cNvCxnSpPr>
            <a:stCxn id="248" idx="0"/>
          </p:cNvCxnSpPr>
          <p:nvPr/>
        </p:nvCxnSpPr>
        <p:spPr>
          <a:xfrm rot="10800000" flipH="1">
            <a:off x="11320113" y="5022641"/>
            <a:ext cx="169500" cy="6462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8"/>
          <p:cNvSpPr/>
          <p:nvPr/>
        </p:nvSpPr>
        <p:spPr>
          <a:xfrm>
            <a:off x="10933042" y="4400001"/>
            <a:ext cx="1406292" cy="67898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5962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Location 1 </a:t>
            </a:r>
            <a:endParaRPr/>
          </a:p>
        </p:txBody>
      </p:sp>
      <p:sp>
        <p:nvSpPr>
          <p:cNvPr id="251" name="Google Shape;251;p8"/>
          <p:cNvSpPr/>
          <p:nvPr/>
        </p:nvSpPr>
        <p:spPr>
          <a:xfrm>
            <a:off x="12706511" y="5221756"/>
            <a:ext cx="1349947" cy="646267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5962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Location 2</a:t>
            </a:r>
            <a:endParaRPr/>
          </a:p>
        </p:txBody>
      </p:sp>
      <p:cxnSp>
        <p:nvCxnSpPr>
          <p:cNvPr id="252" name="Google Shape;252;p8"/>
          <p:cNvCxnSpPr>
            <a:endCxn id="251" idx="1"/>
          </p:cNvCxnSpPr>
          <p:nvPr/>
        </p:nvCxnSpPr>
        <p:spPr>
          <a:xfrm rot="10800000" flipH="1">
            <a:off x="12350111" y="5544890"/>
            <a:ext cx="356400" cy="447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3" name="Google Shape;253;p8"/>
          <p:cNvSpPr/>
          <p:nvPr/>
        </p:nvSpPr>
        <p:spPr>
          <a:xfrm>
            <a:off x="12148760" y="7285207"/>
            <a:ext cx="1349947" cy="646267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5962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Location 3</a:t>
            </a:r>
            <a:endParaRPr/>
          </a:p>
        </p:txBody>
      </p:sp>
      <p:cxnSp>
        <p:nvCxnSpPr>
          <p:cNvPr id="254" name="Google Shape;254;p8"/>
          <p:cNvCxnSpPr>
            <a:endCxn id="253" idx="0"/>
          </p:cNvCxnSpPr>
          <p:nvPr/>
        </p:nvCxnSpPr>
        <p:spPr>
          <a:xfrm>
            <a:off x="12120534" y="6705007"/>
            <a:ext cx="703200" cy="5802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5" name="Google Shape;255;p8"/>
          <p:cNvSpPr/>
          <p:nvPr/>
        </p:nvSpPr>
        <p:spPr>
          <a:xfrm>
            <a:off x="9119303" y="7113281"/>
            <a:ext cx="1349947" cy="646267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59625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Location 4</a:t>
            </a:r>
            <a:endParaRPr/>
          </a:p>
        </p:txBody>
      </p:sp>
      <p:cxnSp>
        <p:nvCxnSpPr>
          <p:cNvPr id="256" name="Google Shape;256;p8"/>
          <p:cNvCxnSpPr>
            <a:endCxn id="255" idx="0"/>
          </p:cNvCxnSpPr>
          <p:nvPr/>
        </p:nvCxnSpPr>
        <p:spPr>
          <a:xfrm flipH="1">
            <a:off x="9794277" y="6612881"/>
            <a:ext cx="582300" cy="500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7" name="Google Shape;25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414060">
            <a:off x="20105466" y="6444832"/>
            <a:ext cx="3229523" cy="3480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 txBox="1">
            <a:spLocks noGrp="1"/>
          </p:cNvSpPr>
          <p:nvPr>
            <p:ph type="body" idx="2"/>
          </p:nvPr>
        </p:nvSpPr>
        <p:spPr>
          <a:xfrm>
            <a:off x="1103960" y="1155174"/>
            <a:ext cx="10532228" cy="29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Frontend migration</a:t>
            </a:r>
            <a:endParaRPr/>
          </a:p>
        </p:txBody>
      </p:sp>
      <p:sp>
        <p:nvSpPr>
          <p:cNvPr id="263" name="Google Shape;263;p10"/>
          <p:cNvSpPr txBox="1">
            <a:spLocks noGrp="1"/>
          </p:cNvSpPr>
          <p:nvPr>
            <p:ph type="ctrTitle"/>
          </p:nvPr>
        </p:nvSpPr>
        <p:spPr>
          <a:xfrm>
            <a:off x="2497732" y="2226759"/>
            <a:ext cx="14140762" cy="82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Frontend Migration</a:t>
            </a:r>
            <a:endParaRPr/>
          </a:p>
        </p:txBody>
      </p:sp>
      <p:sp>
        <p:nvSpPr>
          <p:cNvPr id="264" name="Google Shape;264;p10"/>
          <p:cNvSpPr txBox="1">
            <a:spLocks noGrp="1"/>
          </p:cNvSpPr>
          <p:nvPr>
            <p:ph type="body" idx="3"/>
          </p:nvPr>
        </p:nvSpPr>
        <p:spPr>
          <a:xfrm>
            <a:off x="1103960" y="9766124"/>
            <a:ext cx="9317749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Per user request,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/>
              <a:t>Spring Boot receives and processes the request and sends data models to the viewer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/>
              <a:t>Thymeleaf processes the data and generate html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/>
              <a:t>Html is sent to the browser and rendered</a:t>
            </a:r>
            <a:endParaRPr/>
          </a:p>
        </p:txBody>
      </p:sp>
      <p:pic>
        <p:nvPicPr>
          <p:cNvPr id="265" name="Google Shape;265;p10" descr="A diagram of a serv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31549" y="5206999"/>
            <a:ext cx="7670851" cy="42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 descr="A diagram of a web brows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7571" y="5405528"/>
            <a:ext cx="5084862" cy="402305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0"/>
          <p:cNvSpPr txBox="1"/>
          <p:nvPr/>
        </p:nvSpPr>
        <p:spPr>
          <a:xfrm>
            <a:off x="1146820" y="4032308"/>
            <a:ext cx="645561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7F00"/>
                </a:solidFill>
                <a:latin typeface="Arial"/>
                <a:ea typeface="Arial"/>
                <a:cs typeface="Arial"/>
                <a:sym typeface="Arial"/>
              </a:rPr>
              <a:t>Spring Boot </a:t>
            </a:r>
            <a:r>
              <a:rPr lang="en-US" sz="3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US"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Thymeleaf + HTML</a:t>
            </a:r>
            <a:endParaRPr/>
          </a:p>
        </p:txBody>
      </p:sp>
      <p:sp>
        <p:nvSpPr>
          <p:cNvPr id="268" name="Google Shape;268;p10"/>
          <p:cNvSpPr txBox="1"/>
          <p:nvPr/>
        </p:nvSpPr>
        <p:spPr>
          <a:xfrm>
            <a:off x="12192000" y="4141130"/>
            <a:ext cx="41008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7F00"/>
                </a:solidFill>
                <a:latin typeface="Arial"/>
                <a:ea typeface="Arial"/>
                <a:cs typeface="Arial"/>
                <a:sym typeface="Arial"/>
              </a:rPr>
              <a:t>Spring Boot </a:t>
            </a:r>
            <a:r>
              <a:rPr lang="en-US"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React</a:t>
            </a:r>
            <a:endParaRPr/>
          </a:p>
        </p:txBody>
      </p:sp>
      <p:sp>
        <p:nvSpPr>
          <p:cNvPr id="269" name="Google Shape;269;p10"/>
          <p:cNvSpPr txBox="1"/>
          <p:nvPr/>
        </p:nvSpPr>
        <p:spPr>
          <a:xfrm>
            <a:off x="11397249" y="10054906"/>
            <a:ext cx="10482491" cy="4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user request,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 makes AJAX calls to Spring Boot rest APIs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 Boot processes the request and sends back JSON response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 processes JSON data on client side and updates the DOM dynamically</a:t>
            </a:r>
            <a:endParaRPr/>
          </a:p>
        </p:txBody>
      </p:sp>
      <p:sp>
        <p:nvSpPr>
          <p:cNvPr id="270" name="Google Shape;270;p10"/>
          <p:cNvSpPr txBox="1"/>
          <p:nvPr/>
        </p:nvSpPr>
        <p:spPr>
          <a:xfrm>
            <a:off x="1146820" y="3509088"/>
            <a:ext cx="14670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Before: </a:t>
            </a:r>
            <a:endParaRPr/>
          </a:p>
        </p:txBody>
      </p:sp>
      <p:sp>
        <p:nvSpPr>
          <p:cNvPr id="271" name="Google Shape;271;p10"/>
          <p:cNvSpPr txBox="1"/>
          <p:nvPr/>
        </p:nvSpPr>
        <p:spPr>
          <a:xfrm>
            <a:off x="12192000" y="3539829"/>
            <a:ext cx="11929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After: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ctrTitle"/>
          </p:nvPr>
        </p:nvSpPr>
        <p:spPr>
          <a:xfrm>
            <a:off x="2497733" y="5749373"/>
            <a:ext cx="12220074" cy="11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Project Deliverables</a:t>
            </a:r>
            <a:endParaRPr/>
          </a:p>
        </p:txBody>
      </p:sp>
      <p:sp>
        <p:nvSpPr>
          <p:cNvPr id="277" name="Google Shape;277;p11"/>
          <p:cNvSpPr txBox="1">
            <a:spLocks noGrp="1"/>
          </p:cNvSpPr>
          <p:nvPr>
            <p:ph type="body" idx="1"/>
          </p:nvPr>
        </p:nvSpPr>
        <p:spPr>
          <a:xfrm>
            <a:off x="2497733" y="7349748"/>
            <a:ext cx="12220074" cy="298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lang="en-US"/>
              <a:t>Demo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lang="en-US"/>
              <a:t>Impact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Pages">
  <a:themeElements>
    <a:clrScheme name="Custom 2">
      <a:dk1>
        <a:srgbClr val="1E3832"/>
      </a:dk1>
      <a:lt1>
        <a:srgbClr val="FEFFFE"/>
      </a:lt1>
      <a:dk2>
        <a:srgbClr val="F2F0EB"/>
      </a:dk2>
      <a:lt2>
        <a:srgbClr val="D3E9E2"/>
      </a:lt2>
      <a:accent1>
        <a:srgbClr val="000000"/>
      </a:accent1>
      <a:accent2>
        <a:srgbClr val="1D3832"/>
      </a:accent2>
      <a:accent3>
        <a:srgbClr val="006141"/>
      </a:accent3>
      <a:accent4>
        <a:srgbClr val="007549"/>
      </a:accent4>
      <a:accent5>
        <a:srgbClr val="D3E9E2"/>
      </a:accent5>
      <a:accent6>
        <a:srgbClr val="F2F0EB"/>
      </a:accent6>
      <a:hlink>
        <a:srgbClr val="E4A100"/>
      </a:hlink>
      <a:folHlink>
        <a:srgbClr val="A76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/ Agenda">
  <a:themeElements>
    <a:clrScheme name="Custom 1">
      <a:dk1>
        <a:srgbClr val="1E3832"/>
      </a:dk1>
      <a:lt1>
        <a:srgbClr val="FEFFFE"/>
      </a:lt1>
      <a:dk2>
        <a:srgbClr val="F2EFEB"/>
      </a:dk2>
      <a:lt2>
        <a:srgbClr val="D3E9E2"/>
      </a:lt2>
      <a:accent1>
        <a:srgbClr val="000000"/>
      </a:accent1>
      <a:accent2>
        <a:srgbClr val="1D3832"/>
      </a:accent2>
      <a:accent3>
        <a:srgbClr val="006141"/>
      </a:accent3>
      <a:accent4>
        <a:srgbClr val="01744B"/>
      </a:accent4>
      <a:accent5>
        <a:srgbClr val="D3E9E2"/>
      </a:accent5>
      <a:accent6>
        <a:srgbClr val="F2F0EB"/>
      </a:accent6>
      <a:hlink>
        <a:srgbClr val="E4A100"/>
      </a:hlink>
      <a:folHlink>
        <a:srgbClr val="A76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Divider">
  <a:themeElements>
    <a:clrScheme name="Creative Expression 1">
      <a:dk1>
        <a:srgbClr val="1D3831"/>
      </a:dk1>
      <a:lt1>
        <a:srgbClr val="FEFFFE"/>
      </a:lt1>
      <a:dk2>
        <a:srgbClr val="F2EFEB"/>
      </a:dk2>
      <a:lt2>
        <a:srgbClr val="D4E7E1"/>
      </a:lt2>
      <a:accent1>
        <a:srgbClr val="000000"/>
      </a:accent1>
      <a:accent2>
        <a:srgbClr val="1D3931"/>
      </a:accent2>
      <a:accent3>
        <a:srgbClr val="006141"/>
      </a:accent3>
      <a:accent4>
        <a:srgbClr val="01744B"/>
      </a:accent4>
      <a:accent5>
        <a:srgbClr val="D4E8E0"/>
      </a:accent5>
      <a:accent6>
        <a:srgbClr val="F2EFEA"/>
      </a:accent6>
      <a:hlink>
        <a:srgbClr val="E4A100"/>
      </a:hlink>
      <a:folHlink>
        <a:srgbClr val="A76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ank You">
  <a:themeElements>
    <a:clrScheme name="Creative Expression">
      <a:dk1>
        <a:srgbClr val="1D3831"/>
      </a:dk1>
      <a:lt1>
        <a:srgbClr val="FEFFFE"/>
      </a:lt1>
      <a:dk2>
        <a:srgbClr val="F2EFEB"/>
      </a:dk2>
      <a:lt2>
        <a:srgbClr val="D4E7E1"/>
      </a:lt2>
      <a:accent1>
        <a:srgbClr val="000000"/>
      </a:accent1>
      <a:accent2>
        <a:srgbClr val="1D3931"/>
      </a:accent2>
      <a:accent3>
        <a:srgbClr val="006141"/>
      </a:accent3>
      <a:accent4>
        <a:srgbClr val="01744B"/>
      </a:accent4>
      <a:accent5>
        <a:srgbClr val="D4E8E0"/>
      </a:accent5>
      <a:accent6>
        <a:srgbClr val="F2EFEA"/>
      </a:accent6>
      <a:hlink>
        <a:srgbClr val="E4A100"/>
      </a:hlink>
      <a:folHlink>
        <a:srgbClr val="A76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1128</Words>
  <Application>Microsoft Macintosh PowerPoint</Application>
  <PresentationFormat>Custom</PresentationFormat>
  <Paragraphs>164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Corbel</vt:lpstr>
      <vt:lpstr>Cover Pages</vt:lpstr>
      <vt:lpstr>Contents / Agenda</vt:lpstr>
      <vt:lpstr>Section Divider</vt:lpstr>
      <vt:lpstr>Thank You</vt:lpstr>
      <vt:lpstr>UCP Commerce Admin UI frontend</vt:lpstr>
      <vt:lpstr>PowerPoint Presentation</vt:lpstr>
      <vt:lpstr>Unified Commerce Platform</vt:lpstr>
      <vt:lpstr>Unified Commerce Platform</vt:lpstr>
      <vt:lpstr>Project Mission</vt:lpstr>
      <vt:lpstr>PowerPoint Presentation</vt:lpstr>
      <vt:lpstr>PowerPoint Presentation</vt:lpstr>
      <vt:lpstr>Frontend Migration</vt:lpstr>
      <vt:lpstr>Project Deliverables</vt:lpstr>
      <vt:lpstr>PowerPoint Presentation</vt:lpstr>
      <vt:lpstr>PowerPoint Presentation</vt:lpstr>
      <vt:lpstr>PowerPoint Presentation</vt:lpstr>
      <vt:lpstr>Promotions Screen</vt:lpstr>
      <vt:lpstr>PowerPoint Presentation</vt:lpstr>
      <vt:lpstr>PowerPoint Presentation</vt:lpstr>
      <vt:lpstr>Sorting</vt:lpstr>
      <vt:lpstr>PowerPoint Presentation</vt:lpstr>
      <vt:lpstr>Searching</vt:lpstr>
      <vt:lpstr>Enable or disable promotions</vt:lpstr>
      <vt:lpstr>Cleanup duplicates </vt:lpstr>
      <vt:lpstr>PowerPoint Presentation</vt:lpstr>
      <vt:lpstr>Detail page</vt:lpstr>
      <vt:lpstr>Locations Screen</vt:lpstr>
      <vt:lpstr>PowerPoint Presentation</vt:lpstr>
      <vt:lpstr>PowerPoint Presentation</vt:lpstr>
      <vt:lpstr>Merchants Screen</vt:lpstr>
      <vt:lpstr>PowerPoint Presentation</vt:lpstr>
      <vt:lpstr>Impact </vt:lpstr>
      <vt:lpstr>Project Evolution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Samantha Zheng</dc:creator>
  <cp:lastModifiedBy>Zheng, ZhaoHua</cp:lastModifiedBy>
  <cp:revision>1</cp:revision>
  <dcterms:created xsi:type="dcterms:W3CDTF">2024-08-06T21:54:01Z</dcterms:created>
  <dcterms:modified xsi:type="dcterms:W3CDTF">2025-03-07T07:14:22Z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0x01010021CC2F0B712503448E6CBBB3CE0E0A15</vt:lpwstr>
  </property>
  <property fmtid="{D5CDD505-2E9C-101B-9397-08002B2CF9AE}" pid="3" name="AudienceTag">
    <vt:lpwstr>8;#Internal|a13edf55-e39c-4374-adb8-dbee0ffeed52</vt:lpwstr>
  </property>
  <property fmtid="{D5CDD505-2E9C-101B-9397-08002B2CF9AE}" pid="4" name="OrganizationalUnit">
    <vt:lpwstr>13;#Partner Digital|ee6f2101-76b1-4edd-bacd-c5c64f2398fa</vt:lpwstr>
  </property>
  <property fmtid="{D5CDD505-2E9C-101B-9397-08002B2CF9AE}" pid="5" name="DocumentClass">
    <vt:lpwstr/>
  </property>
  <property fmtid="{D5CDD505-2E9C-101B-9397-08002B2CF9AE}" pid="6" name="CountryTag">
    <vt:lpwstr>5;#United States of America|ca1096ce-c87c-4169-b99b-37fb06067908</vt:lpwstr>
  </property>
  <property fmtid="{D5CDD505-2E9C-101B-9397-08002B2CF9AE}" pid="7" name="Brand">
    <vt:lpwstr>4;#Starbucks|56873119-6a82-40eb-8e41-39cb90fe1fd1</vt:lpwstr>
  </property>
</Properties>
</file>